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 id="2147483696" r:id="rId2"/>
    <p:sldMasterId id="2147483732" r:id="rId3"/>
    <p:sldMasterId id="2147483744" r:id="rId4"/>
  </p:sldMasterIdLst>
  <p:notesMasterIdLst>
    <p:notesMasterId r:id="rId31"/>
  </p:notesMasterIdLst>
  <p:handoutMasterIdLst>
    <p:handoutMasterId r:id="rId32"/>
  </p:handoutMasterIdLst>
  <p:sldIdLst>
    <p:sldId id="332" r:id="rId5"/>
    <p:sldId id="348" r:id="rId6"/>
    <p:sldId id="375" r:id="rId7"/>
    <p:sldId id="358" r:id="rId8"/>
    <p:sldId id="356" r:id="rId9"/>
    <p:sldId id="354" r:id="rId10"/>
    <p:sldId id="370" r:id="rId11"/>
    <p:sldId id="374" r:id="rId12"/>
    <p:sldId id="357" r:id="rId13"/>
    <p:sldId id="364" r:id="rId14"/>
    <p:sldId id="355" r:id="rId15"/>
    <p:sldId id="365" r:id="rId16"/>
    <p:sldId id="368" r:id="rId17"/>
    <p:sldId id="352" r:id="rId18"/>
    <p:sldId id="360" r:id="rId19"/>
    <p:sldId id="361" r:id="rId20"/>
    <p:sldId id="362" r:id="rId21"/>
    <p:sldId id="369" r:id="rId22"/>
    <p:sldId id="363" r:id="rId23"/>
    <p:sldId id="359" r:id="rId24"/>
    <p:sldId id="366" r:id="rId25"/>
    <p:sldId id="367" r:id="rId26"/>
    <p:sldId id="372" r:id="rId27"/>
    <p:sldId id="371" r:id="rId28"/>
    <p:sldId id="373" r:id="rId29"/>
    <p:sldId id="349" r:id="rId30"/>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Book Antiqua" pitchFamily="18" charset="0"/>
        <a:ea typeface="+mn-ea"/>
        <a:cs typeface="Arial" charset="0"/>
      </a:defRPr>
    </a:lvl1pPr>
    <a:lvl2pPr marL="457200" algn="l" rtl="0" fontAlgn="base">
      <a:spcBef>
        <a:spcPct val="0"/>
      </a:spcBef>
      <a:spcAft>
        <a:spcPct val="0"/>
      </a:spcAft>
      <a:defRPr kern="1200">
        <a:solidFill>
          <a:schemeClr val="tx1"/>
        </a:solidFill>
        <a:latin typeface="Book Antiqua" pitchFamily="18" charset="0"/>
        <a:ea typeface="+mn-ea"/>
        <a:cs typeface="Arial" charset="0"/>
      </a:defRPr>
    </a:lvl2pPr>
    <a:lvl3pPr marL="914400" algn="l" rtl="0" fontAlgn="base">
      <a:spcBef>
        <a:spcPct val="0"/>
      </a:spcBef>
      <a:spcAft>
        <a:spcPct val="0"/>
      </a:spcAft>
      <a:defRPr kern="1200">
        <a:solidFill>
          <a:schemeClr val="tx1"/>
        </a:solidFill>
        <a:latin typeface="Book Antiqua" pitchFamily="18" charset="0"/>
        <a:ea typeface="+mn-ea"/>
        <a:cs typeface="Arial" charset="0"/>
      </a:defRPr>
    </a:lvl3pPr>
    <a:lvl4pPr marL="1371600" algn="l" rtl="0" fontAlgn="base">
      <a:spcBef>
        <a:spcPct val="0"/>
      </a:spcBef>
      <a:spcAft>
        <a:spcPct val="0"/>
      </a:spcAft>
      <a:defRPr kern="1200">
        <a:solidFill>
          <a:schemeClr val="tx1"/>
        </a:solidFill>
        <a:latin typeface="Book Antiqua" pitchFamily="18" charset="0"/>
        <a:ea typeface="+mn-ea"/>
        <a:cs typeface="Arial" charset="0"/>
      </a:defRPr>
    </a:lvl4pPr>
    <a:lvl5pPr marL="1828800" algn="l" rtl="0" fontAlgn="base">
      <a:spcBef>
        <a:spcPct val="0"/>
      </a:spcBef>
      <a:spcAft>
        <a:spcPct val="0"/>
      </a:spcAft>
      <a:defRPr kern="1200">
        <a:solidFill>
          <a:schemeClr val="tx1"/>
        </a:solidFill>
        <a:latin typeface="Book Antiqua" pitchFamily="18" charset="0"/>
        <a:ea typeface="+mn-ea"/>
        <a:cs typeface="Arial" charset="0"/>
      </a:defRPr>
    </a:lvl5pPr>
    <a:lvl6pPr marL="2286000" algn="l" defTabSz="914400" rtl="0" eaLnBrk="1" latinLnBrk="0" hangingPunct="1">
      <a:defRPr kern="1200">
        <a:solidFill>
          <a:schemeClr val="tx1"/>
        </a:solidFill>
        <a:latin typeface="Book Antiqua" pitchFamily="18" charset="0"/>
        <a:ea typeface="+mn-ea"/>
        <a:cs typeface="Arial" charset="0"/>
      </a:defRPr>
    </a:lvl6pPr>
    <a:lvl7pPr marL="2743200" algn="l" defTabSz="914400" rtl="0" eaLnBrk="1" latinLnBrk="0" hangingPunct="1">
      <a:defRPr kern="1200">
        <a:solidFill>
          <a:schemeClr val="tx1"/>
        </a:solidFill>
        <a:latin typeface="Book Antiqua" pitchFamily="18" charset="0"/>
        <a:ea typeface="+mn-ea"/>
        <a:cs typeface="Arial" charset="0"/>
      </a:defRPr>
    </a:lvl7pPr>
    <a:lvl8pPr marL="3200400" algn="l" defTabSz="914400" rtl="0" eaLnBrk="1" latinLnBrk="0" hangingPunct="1">
      <a:defRPr kern="1200">
        <a:solidFill>
          <a:schemeClr val="tx1"/>
        </a:solidFill>
        <a:latin typeface="Book Antiqua" pitchFamily="18" charset="0"/>
        <a:ea typeface="+mn-ea"/>
        <a:cs typeface="Arial" charset="0"/>
      </a:defRPr>
    </a:lvl8pPr>
    <a:lvl9pPr marL="3657600" algn="l" defTabSz="914400" rtl="0" eaLnBrk="1" latinLnBrk="0" hangingPunct="1">
      <a:defRPr kern="1200">
        <a:solidFill>
          <a:schemeClr val="tx1"/>
        </a:solidFill>
        <a:latin typeface="Book Antiqua"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99" autoAdjust="0"/>
    <p:restoredTop sz="66787" autoAdjust="0"/>
  </p:normalViewPr>
  <p:slideViewPr>
    <p:cSldViewPr>
      <p:cViewPr>
        <p:scale>
          <a:sx n="60" d="100"/>
          <a:sy n="60" d="100"/>
        </p:scale>
        <p:origin x="-2107" y="-10"/>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97313" y="0"/>
            <a:ext cx="2982912" cy="46513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1C74AB2-EAB3-4A7D-BB54-377F9269B621}" type="datetimeFigureOut">
              <a:rPr lang="en-US"/>
              <a:pPr>
                <a:defRPr/>
              </a:pPr>
              <a:t>7/12/2016</a:t>
            </a:fld>
            <a:endParaRPr lang="en-US"/>
          </a:p>
        </p:txBody>
      </p:sp>
      <p:sp>
        <p:nvSpPr>
          <p:cNvPr id="4" name="Footer Placeholder 3"/>
          <p:cNvSpPr>
            <a:spLocks noGrp="1"/>
          </p:cNvSpPr>
          <p:nvPr>
            <p:ph type="ftr" sz="quarter" idx="2"/>
          </p:nvPr>
        </p:nvSpPr>
        <p:spPr>
          <a:xfrm>
            <a:off x="0" y="8829675"/>
            <a:ext cx="2982913" cy="46513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97313" y="8829675"/>
            <a:ext cx="2982912" cy="465138"/>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6237361-91DF-4128-95FF-0229978D5B4F}" type="slidenum">
              <a:rPr lang="en-US"/>
              <a:pPr>
                <a:defRPr/>
              </a:pPr>
              <a:t>‹#›</a:t>
            </a:fld>
            <a:endParaRPr lang="en-US"/>
          </a:p>
        </p:txBody>
      </p:sp>
    </p:spTree>
    <p:extLst>
      <p:ext uri="{BB962C8B-B14F-4D97-AF65-F5344CB8AC3E}">
        <p14:creationId xmlns:p14="http://schemas.microsoft.com/office/powerpoint/2010/main" val="319376220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2446" tIns="46223" rIns="92446" bIns="46223"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97313" y="0"/>
            <a:ext cx="2982912" cy="465138"/>
          </a:xfrm>
          <a:prstGeom prst="rect">
            <a:avLst/>
          </a:prstGeom>
        </p:spPr>
        <p:txBody>
          <a:bodyPr vert="horz" lIns="92446" tIns="46223" rIns="92446" bIns="46223" rtlCol="0"/>
          <a:lstStyle>
            <a:lvl1pPr algn="r" fontAlgn="auto">
              <a:spcBef>
                <a:spcPts val="0"/>
              </a:spcBef>
              <a:spcAft>
                <a:spcPts val="0"/>
              </a:spcAft>
              <a:defRPr sz="1200">
                <a:latin typeface="+mn-lt"/>
                <a:cs typeface="+mn-cs"/>
              </a:defRPr>
            </a:lvl1pPr>
          </a:lstStyle>
          <a:p>
            <a:pPr>
              <a:defRPr/>
            </a:pPr>
            <a:fld id="{6036B1F0-56A9-43FF-8720-32189C589614}" type="datetimeFigureOut">
              <a:rPr lang="en-US"/>
              <a:pPr>
                <a:defRPr/>
              </a:pPr>
              <a:t>7/12/2016</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pPr lvl="0"/>
            <a:endParaRPr lang="en-US" noProof="0"/>
          </a:p>
        </p:txBody>
      </p:sp>
      <p:sp>
        <p:nvSpPr>
          <p:cNvPr id="5" name="Notes Placeholder 4"/>
          <p:cNvSpPr>
            <a:spLocks noGrp="1"/>
          </p:cNvSpPr>
          <p:nvPr>
            <p:ph type="body" sz="quarter" idx="3"/>
          </p:nvPr>
        </p:nvSpPr>
        <p:spPr>
          <a:xfrm>
            <a:off x="688975" y="4416425"/>
            <a:ext cx="5505450" cy="4183063"/>
          </a:xfrm>
          <a:prstGeom prst="rect">
            <a:avLst/>
          </a:prstGeom>
        </p:spPr>
        <p:txBody>
          <a:bodyPr vert="horz" lIns="92446" tIns="46223" rIns="92446" bIns="46223"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2982913" cy="465138"/>
          </a:xfrm>
          <a:prstGeom prst="rect">
            <a:avLst/>
          </a:prstGeom>
        </p:spPr>
        <p:txBody>
          <a:bodyPr vert="horz" lIns="92446" tIns="46223" rIns="92446" bIns="46223"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97313" y="8829675"/>
            <a:ext cx="2982912" cy="465138"/>
          </a:xfrm>
          <a:prstGeom prst="rect">
            <a:avLst/>
          </a:prstGeom>
        </p:spPr>
        <p:txBody>
          <a:bodyPr vert="horz" lIns="92446" tIns="46223" rIns="92446" bIns="46223" rtlCol="0" anchor="b"/>
          <a:lstStyle>
            <a:lvl1pPr algn="r" fontAlgn="auto">
              <a:spcBef>
                <a:spcPts val="0"/>
              </a:spcBef>
              <a:spcAft>
                <a:spcPts val="0"/>
              </a:spcAft>
              <a:defRPr sz="1200">
                <a:latin typeface="+mn-lt"/>
                <a:cs typeface="+mn-cs"/>
              </a:defRPr>
            </a:lvl1pPr>
          </a:lstStyle>
          <a:p>
            <a:pPr>
              <a:defRPr/>
            </a:pPr>
            <a:fld id="{4042A787-58C3-438C-9582-9DF38EB67F84}" type="slidenum">
              <a:rPr lang="en-US"/>
              <a:pPr>
                <a:defRPr/>
              </a:pPr>
              <a:t>‹#›</a:t>
            </a:fld>
            <a:endParaRPr lang="en-US"/>
          </a:p>
        </p:txBody>
      </p:sp>
    </p:spTree>
    <p:extLst>
      <p:ext uri="{BB962C8B-B14F-4D97-AF65-F5344CB8AC3E}">
        <p14:creationId xmlns:p14="http://schemas.microsoft.com/office/powerpoint/2010/main" val="1777248016"/>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smtClean="0">
                <a:solidFill>
                  <a:schemeClr val="bg1"/>
                </a:solidFill>
              </a:rPr>
              <a:t>1. Structure of the sun and solar atmosphere.</a:t>
            </a:r>
          </a:p>
          <a:p>
            <a:pPr eaLnBrk="1" hangingPunct="1"/>
            <a:r>
              <a:rPr lang="en-US" altLang="en-US" sz="1200" dirty="0" smtClean="0">
                <a:solidFill>
                  <a:schemeClr val="bg1"/>
                </a:solidFill>
              </a:rPr>
              <a:t>2. First measurements of j at the sun (</a:t>
            </a:r>
            <a:r>
              <a:rPr lang="en-US" altLang="en-US" sz="1200" dirty="0" err="1" smtClean="0">
                <a:solidFill>
                  <a:schemeClr val="bg1"/>
                </a:solidFill>
              </a:rPr>
              <a:t>Severny</a:t>
            </a:r>
            <a:r>
              <a:rPr lang="en-US" altLang="en-US" sz="1200" dirty="0" smtClean="0">
                <a:solidFill>
                  <a:schemeClr val="bg1"/>
                </a:solidFill>
              </a:rPr>
              <a:t> 1964, 1965).</a:t>
            </a:r>
          </a:p>
          <a:p>
            <a:pPr eaLnBrk="1" hangingPunct="1"/>
            <a:r>
              <a:rPr lang="en-US" altLang="en-US" sz="1200" dirty="0" smtClean="0">
                <a:solidFill>
                  <a:schemeClr val="bg1"/>
                </a:solidFill>
              </a:rPr>
              <a:t>3. Alfven &amp; </a:t>
            </a:r>
            <a:r>
              <a:rPr lang="en-US" altLang="en-US" sz="1200" dirty="0" err="1" smtClean="0">
                <a:solidFill>
                  <a:schemeClr val="bg1"/>
                </a:solidFill>
              </a:rPr>
              <a:t>Carlqvist</a:t>
            </a:r>
            <a:r>
              <a:rPr lang="en-US" altLang="en-US" sz="1200" dirty="0" smtClean="0">
                <a:solidFill>
                  <a:schemeClr val="bg1"/>
                </a:solidFill>
              </a:rPr>
              <a:t> (1967) on the role of electric currents.</a:t>
            </a:r>
          </a:p>
          <a:p>
            <a:pPr eaLnBrk="1" hangingPunct="1"/>
            <a:r>
              <a:rPr lang="en-US" altLang="en-US" sz="1200" dirty="0" smtClean="0">
                <a:solidFill>
                  <a:schemeClr val="bg1"/>
                </a:solidFill>
              </a:rPr>
              <a:t>4. Measurements of j at photosphere and chromosphere. Force-freeness of the field in low-beta chromosphere and corona.</a:t>
            </a:r>
          </a:p>
          <a:p>
            <a:pPr eaLnBrk="1" hangingPunct="1"/>
            <a:r>
              <a:rPr lang="en-US" altLang="en-US" sz="1200" dirty="0" smtClean="0">
                <a:solidFill>
                  <a:schemeClr val="bg1"/>
                </a:solidFill>
              </a:rPr>
              <a:t>5. Measurements of the j to B misalignment in the chromosphere.</a:t>
            </a:r>
          </a:p>
          <a:p>
            <a:pPr eaLnBrk="1" hangingPunct="1"/>
            <a:r>
              <a:rPr lang="en-US" altLang="en-US" sz="1200" dirty="0" smtClean="0">
                <a:solidFill>
                  <a:schemeClr val="bg1"/>
                </a:solidFill>
              </a:rPr>
              <a:t>6. Currents in hot plasma. Corona. </a:t>
            </a:r>
          </a:p>
          <a:p>
            <a:pPr eaLnBrk="1" hangingPunct="1"/>
            <a:r>
              <a:rPr lang="en-US" altLang="en-US" sz="1200" dirty="0" smtClean="0">
                <a:solidFill>
                  <a:schemeClr val="bg1"/>
                </a:solidFill>
              </a:rPr>
              <a:t>7. Estimates of the currents from NLFFF and from MHD modeling.</a:t>
            </a:r>
          </a:p>
          <a:p>
            <a:pPr eaLnBrk="1" hangingPunct="1"/>
            <a:r>
              <a:rPr lang="en-US" altLang="en-US" sz="1200" dirty="0" smtClean="0">
                <a:solidFill>
                  <a:schemeClr val="bg1"/>
                </a:solidFill>
              </a:rPr>
              <a:t>8. Components  of the electric current in hot multi-ion plasma</a:t>
            </a:r>
          </a:p>
          <a:p>
            <a:pPr eaLnBrk="1" hangingPunct="1"/>
            <a:r>
              <a:rPr lang="en-US" altLang="en-US" sz="1200" dirty="0" smtClean="0">
                <a:solidFill>
                  <a:schemeClr val="bg1"/>
                </a:solidFill>
              </a:rPr>
              <a:t>9. Eigen-modes in the current-carrying plasma</a:t>
            </a:r>
          </a:p>
          <a:p>
            <a:pPr eaLnBrk="1" hangingPunct="1"/>
            <a:r>
              <a:rPr lang="en-US" altLang="en-US" sz="1200" dirty="0" smtClean="0">
                <a:solidFill>
                  <a:schemeClr val="bg1"/>
                </a:solidFill>
              </a:rPr>
              <a:t>10. Flares &amp; currents; return currents</a:t>
            </a:r>
          </a:p>
        </p:txBody>
      </p:sp>
    </p:spTree>
    <p:extLst>
      <p:ext uri="{BB962C8B-B14F-4D97-AF65-F5344CB8AC3E}">
        <p14:creationId xmlns:p14="http://schemas.microsoft.com/office/powerpoint/2010/main" val="1122890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Chromospheric probing of the magnetic field is based on magnetic-sensitive lines (Ca II 8542 A or He 10830 A). Their inversions are much more complicated that those at the photospheric level, because they has to take into account the non-LTE effects.</a:t>
            </a:r>
          </a:p>
          <a:p>
            <a:r>
              <a:rPr lang="en-US" sz="1200" b="1" i="0" u="none" strike="noStrike" kern="1200" baseline="0" dirty="0" smtClean="0">
                <a:solidFill>
                  <a:schemeClr val="tx1"/>
                </a:solidFill>
                <a:latin typeface="+mn-lt"/>
                <a:ea typeface="+mn-ea"/>
                <a:cs typeface="+mn-cs"/>
              </a:rPr>
              <a:t>The non-LTE inversions are very computing-intensive</a:t>
            </a:r>
            <a:r>
              <a:rPr lang="en-US" sz="1200" b="0" i="0" u="none" strike="noStrike" kern="1200" baseline="0" dirty="0" smtClean="0">
                <a:solidFill>
                  <a:schemeClr val="tx1"/>
                </a:solidFill>
                <a:latin typeface="+mn-lt"/>
                <a:ea typeface="+mn-ea"/>
                <a:cs typeface="+mn-cs"/>
              </a:rPr>
              <a:t>. However, this kind of analysis is necessary for accurate vector magnetometry (</a:t>
            </a:r>
            <a:r>
              <a:rPr lang="en-US" sz="1200" b="0" i="0" u="none" strike="noStrike" kern="1200" baseline="0" dirty="0" err="1" smtClean="0">
                <a:solidFill>
                  <a:schemeClr val="tx1"/>
                </a:solidFill>
                <a:latin typeface="+mn-lt"/>
                <a:ea typeface="+mn-ea"/>
                <a:cs typeface="+mn-cs"/>
              </a:rPr>
              <a:t>Lites</a:t>
            </a:r>
            <a:r>
              <a:rPr lang="en-US" sz="1200" b="0" i="0" u="none" strike="noStrike" kern="1200" baseline="0" dirty="0" smtClean="0">
                <a:solidFill>
                  <a:schemeClr val="tx1"/>
                </a:solidFill>
                <a:latin typeface="+mn-lt"/>
                <a:ea typeface="+mn-ea"/>
                <a:cs typeface="+mn-cs"/>
              </a:rPr>
              <a:t> et al. 1994; </a:t>
            </a:r>
            <a:r>
              <a:rPr lang="en-US" sz="1200" b="0" i="0" u="none" strike="noStrike" kern="1200" baseline="0" dirty="0" err="1" smtClean="0">
                <a:solidFill>
                  <a:schemeClr val="tx1"/>
                </a:solidFill>
                <a:latin typeface="+mn-lt"/>
                <a:ea typeface="+mn-ea"/>
                <a:cs typeface="+mn-cs"/>
              </a:rPr>
              <a:t>Socas</a:t>
            </a:r>
            <a:r>
              <a:rPr lang="en-US" sz="1200" b="0" i="0" u="none" strike="noStrike" kern="1200" baseline="0" dirty="0" smtClean="0">
                <a:solidFill>
                  <a:schemeClr val="tx1"/>
                </a:solidFill>
                <a:latin typeface="+mn-lt"/>
                <a:ea typeface="+mn-ea"/>
                <a:cs typeface="+mn-cs"/>
              </a:rPr>
              <a:t>-Navarro 2002) because radiative transfer and magneto-optical effects give rise to very complex dependences of the observables on the atmospheric conditions. The detailed analysis produced a three-dimensional reconstruction of the full magnetic field vector in the active region. Figure 1 shows the magnetic structure in the large sunspot, after </a:t>
            </a:r>
            <a:r>
              <a:rPr lang="en-US" sz="1200" b="0" i="0" u="none" strike="noStrike" kern="1200" baseline="0" dirty="0" err="1" smtClean="0">
                <a:solidFill>
                  <a:schemeClr val="tx1"/>
                </a:solidFill>
                <a:latin typeface="+mn-lt"/>
                <a:ea typeface="+mn-ea"/>
                <a:cs typeface="+mn-cs"/>
              </a:rPr>
              <a:t>deprojecting</a:t>
            </a:r>
            <a:r>
              <a:rPr lang="en-US" sz="1200" b="0" i="0" u="none" strike="noStrike" kern="1200" baseline="0" dirty="0" smtClean="0">
                <a:solidFill>
                  <a:schemeClr val="tx1"/>
                </a:solidFill>
                <a:latin typeface="+mn-lt"/>
                <a:ea typeface="+mn-ea"/>
                <a:cs typeface="+mn-cs"/>
              </a:rPr>
              <a:t> it to disk center and with the magnetic field transformed to the solar reference frame. </a:t>
            </a:r>
          </a:p>
          <a:p>
            <a:r>
              <a:rPr lang="en-US" sz="1200" b="1" i="0" u="none" strike="noStrike" kern="1200" baseline="0" dirty="0" smtClean="0">
                <a:solidFill>
                  <a:schemeClr val="tx1"/>
                </a:solidFill>
                <a:latin typeface="+mn-lt"/>
                <a:ea typeface="+mn-ea"/>
                <a:cs typeface="+mn-cs"/>
              </a:rPr>
              <a:t>Fig. Left.</a:t>
            </a:r>
            <a:r>
              <a:rPr lang="en-US" sz="1200" b="0" i="0" u="none" strike="noStrike" kern="1200" baseline="0" dirty="0" smtClean="0">
                <a:solidFill>
                  <a:schemeClr val="tx1"/>
                </a:solidFill>
                <a:latin typeface="+mn-lt"/>
                <a:ea typeface="+mn-ea"/>
                <a:cs typeface="+mn-cs"/>
              </a:rPr>
              <a:t>—Three-dimensional structure of the magnetic field lines. </a:t>
            </a:r>
            <a:r>
              <a:rPr lang="en-US" sz="1200" b="0" i="1" u="none" strike="noStrike" kern="1200" baseline="0" dirty="0" smtClean="0">
                <a:solidFill>
                  <a:schemeClr val="tx1"/>
                </a:solidFill>
                <a:latin typeface="+mn-lt"/>
                <a:ea typeface="+mn-ea"/>
                <a:cs typeface="+mn-cs"/>
              </a:rPr>
              <a:t>Top</a:t>
            </a:r>
            <a:r>
              <a:rPr lang="en-US" sz="1200" b="0" i="0" u="none" strike="noStrike" kern="1200" baseline="0" dirty="0" smtClean="0">
                <a:solidFill>
                  <a:schemeClr val="tx1"/>
                </a:solidFill>
                <a:latin typeface="+mn-lt"/>
                <a:ea typeface="+mn-ea"/>
                <a:cs typeface="+mn-cs"/>
              </a:rPr>
              <a:t>, perspective view; </a:t>
            </a:r>
            <a:r>
              <a:rPr lang="en-US" sz="1200" b="0" i="1" u="none" strike="noStrike" kern="1200" baseline="0" dirty="0" smtClean="0">
                <a:solidFill>
                  <a:schemeClr val="tx1"/>
                </a:solidFill>
                <a:latin typeface="+mn-lt"/>
                <a:ea typeface="+mn-ea"/>
                <a:cs typeface="+mn-cs"/>
              </a:rPr>
              <a:t>bottom</a:t>
            </a:r>
            <a:r>
              <a:rPr lang="en-US" sz="1200" b="0" i="0" u="none" strike="noStrike" kern="1200" baseline="0" dirty="0" smtClean="0">
                <a:solidFill>
                  <a:schemeClr val="tx1"/>
                </a:solidFill>
                <a:latin typeface="+mn-lt"/>
                <a:ea typeface="+mn-ea"/>
                <a:cs typeface="+mn-cs"/>
              </a:rPr>
              <a:t>, view from above. The height range between 0 km and 800 km is represented in yellow, whereas the range between 800 km and 1600 km is in red. Axes are in </a:t>
            </a:r>
            <a:r>
              <a:rPr lang="en-US" sz="1200" b="0" i="0" u="none" strike="noStrike" kern="1200" baseline="0" dirty="0" err="1" smtClean="0">
                <a:solidFill>
                  <a:schemeClr val="tx1"/>
                </a:solidFill>
                <a:latin typeface="+mn-lt"/>
                <a:ea typeface="+mn-ea"/>
                <a:cs typeface="+mn-cs"/>
              </a:rPr>
              <a:t>megameters</a:t>
            </a:r>
            <a:r>
              <a:rPr lang="en-US" sz="1200" b="0" i="0" u="none" strike="noStrike" kern="1200" baseline="0" dirty="0" smtClean="0">
                <a:solidFill>
                  <a:schemeClr val="tx1"/>
                </a:solidFill>
                <a:latin typeface="+mn-lt"/>
                <a:ea typeface="+mn-ea"/>
                <a:cs typeface="+mn-cs"/>
              </a:rPr>
              <a:t>. Only field lines originating on a 5#5 pixel grid are shown in the bottom panel (5#10 in the top panel), to avoid cluttering the figure.</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Right</a:t>
            </a:r>
            <a:r>
              <a:rPr lang="en-US" sz="1200" b="0" i="0" u="none" strike="noStrike" kern="1200" baseline="0" dirty="0" smtClean="0">
                <a:solidFill>
                  <a:schemeClr val="tx1"/>
                </a:solidFill>
                <a:latin typeface="+mn-lt"/>
                <a:ea typeface="+mn-ea"/>
                <a:cs typeface="+mn-cs"/>
              </a:rPr>
              <a:t> shows the chromospheric field of view observed with SPINOR in a grayscale image. Superimposed on that image, yellow lines indicate the fibril segments that have been manually selected for analysis based not only on the appearance of the fibrils but also on the presence of linear polarization. The Stokes profiles inside the band defined by each segment and a width of 3 pixels were averaged to produce one low-noise set of Stokes profiles for each fibril.</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smtClean="0">
                <a:solidFill>
                  <a:schemeClr val="tx1"/>
                </a:solidFill>
                <a:latin typeface="+mn-lt"/>
                <a:ea typeface="+mn-ea"/>
                <a:cs typeface="+mn-cs"/>
              </a:rPr>
              <a:t>Having the three-dimensional structure of the vector magnetic field, one can compute the vector current density as the curl of the field.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 1, </a:t>
            </a:r>
            <a:r>
              <a:rPr lang="en-US" sz="1200" b="1" i="0" u="none" strike="noStrike" kern="1200" baseline="0" dirty="0" err="1" smtClean="0">
                <a:solidFill>
                  <a:schemeClr val="tx1"/>
                </a:solidFill>
                <a:latin typeface="+mn-lt"/>
                <a:ea typeface="+mn-ea"/>
                <a:cs typeface="+mn-cs"/>
              </a:rPr>
              <a:t>cont</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The 180 ambiguity in the (observer’s frame) azimuth was resolved by picking the value that resulted in a more radial field when converted to the solar coordinate frame. As a consistency test, the divergence of the field across the entire map</a:t>
            </a:r>
          </a:p>
          <a:p>
            <a:r>
              <a:rPr lang="en-US" sz="1200" b="0" i="0" u="none" strike="noStrike" kern="1200" baseline="0" dirty="0" smtClean="0">
                <a:solidFill>
                  <a:schemeClr val="tx1"/>
                </a:solidFill>
                <a:latin typeface="+mn-lt"/>
                <a:ea typeface="+mn-ea"/>
                <a:cs typeface="+mn-cs"/>
              </a:rPr>
              <a:t>using boxes of 1.6 Mm in each dimension was computed. It was found that the divergence is always small compared with </a:t>
            </a:r>
            <a:r>
              <a:rPr lang="en-US" sz="1200" b="0" i="1" u="none" strike="noStrike" kern="1200" baseline="0" dirty="0" err="1" smtClean="0">
                <a:solidFill>
                  <a:schemeClr val="tx1"/>
                </a:solidFill>
                <a:latin typeface="+mn-lt"/>
                <a:ea typeface="+mn-ea"/>
                <a:cs typeface="+mn-cs"/>
              </a:rPr>
              <a:t>B</a:t>
            </a:r>
            <a:r>
              <a:rPr lang="en-US" sz="1200" b="0" i="0" u="none" strike="noStrike" kern="1200" baseline="0" dirty="0" err="1" smtClean="0">
                <a:solidFill>
                  <a:schemeClr val="tx1"/>
                </a:solidFill>
                <a:latin typeface="+mn-lt"/>
                <a:ea typeface="+mn-ea"/>
                <a:cs typeface="+mn-cs"/>
              </a:rPr>
              <a:t>/</a:t>
            </a:r>
            <a:r>
              <a:rPr lang="en-US" sz="1200" b="0" i="1" u="none" strike="noStrike" kern="1200" baseline="0" dirty="0" err="1" smtClean="0">
                <a:solidFill>
                  <a:schemeClr val="tx1"/>
                </a:solidFill>
                <a:latin typeface="+mn-lt"/>
                <a:ea typeface="+mn-ea"/>
                <a:cs typeface="+mn-cs"/>
              </a:rPr>
              <a:t>l</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(the magnitude of the field divided by the length of the box), with an average absolute value of 1.8%. This argument, as well as the spatial coherence of the results obtained (recall that each pixel was inverted independently), strongly supports the reliability of the results.</a:t>
            </a:r>
          </a:p>
          <a:p>
            <a:endParaRPr lang="en-US" sz="1200" b="0" i="0" u="none" strike="noStrike" kern="1200" baseline="0" dirty="0" smtClean="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smtClean="0">
                <a:solidFill>
                  <a:schemeClr val="tx1"/>
                </a:solidFill>
                <a:latin typeface="+mn-lt"/>
                <a:ea typeface="+mn-ea"/>
                <a:cs typeface="+mn-cs"/>
              </a:rPr>
              <a:t>Fig. Right. </a:t>
            </a:r>
            <a:r>
              <a:rPr lang="en-US" sz="1200" b="0" i="0" u="none" strike="noStrike" kern="1200" baseline="0" dirty="0" smtClean="0">
                <a:solidFill>
                  <a:schemeClr val="tx1"/>
                </a:solidFill>
                <a:latin typeface="+mn-lt"/>
                <a:ea typeface="+mn-ea"/>
                <a:cs typeface="+mn-cs"/>
              </a:rPr>
              <a:t>Field of view observed with SPINOR in the core of Ca ii 8542 Å. Yellow lines: fibrils selected for analysis. Red cones: range of magnetic-field azimuth compatible with the </a:t>
            </a:r>
            <a:r>
              <a:rPr lang="en-US" sz="1200" b="0" i="1" u="none" strike="noStrike" kern="1200" baseline="0" dirty="0" smtClean="0">
                <a:solidFill>
                  <a:schemeClr val="tx1"/>
                </a:solidFill>
                <a:latin typeface="+mn-lt"/>
                <a:ea typeface="+mn-ea"/>
                <a:cs typeface="+mn-cs"/>
              </a:rPr>
              <a:t>Q </a:t>
            </a:r>
            <a:r>
              <a:rPr lang="en-US" sz="1200" b="0" i="0" u="none" strike="noStrike" kern="1200" baseline="0" dirty="0" smtClean="0">
                <a:solidFill>
                  <a:schemeClr val="tx1"/>
                </a:solidFill>
                <a:latin typeface="+mn-lt"/>
                <a:ea typeface="+mn-ea"/>
                <a:cs typeface="+mn-cs"/>
              </a:rPr>
              <a:t>and </a:t>
            </a:r>
            <a:r>
              <a:rPr lang="en-US" sz="1200" b="0" i="1" u="none" strike="noStrike" kern="1200" baseline="0" dirty="0" smtClean="0">
                <a:solidFill>
                  <a:schemeClr val="tx1"/>
                </a:solidFill>
                <a:latin typeface="+mn-lt"/>
                <a:ea typeface="+mn-ea"/>
                <a:cs typeface="+mn-cs"/>
              </a:rPr>
              <a:t>U </a:t>
            </a:r>
            <a:r>
              <a:rPr lang="en-US" sz="1200" b="0" i="0" u="none" strike="noStrike" kern="1200" baseline="0" dirty="0" smtClean="0">
                <a:solidFill>
                  <a:schemeClr val="tx1"/>
                </a:solidFill>
                <a:latin typeface="+mn-lt"/>
                <a:ea typeface="+mn-ea"/>
                <a:cs typeface="+mn-cs"/>
              </a:rPr>
              <a:t>profiles. The spatial sampling is 0.22/pixel.</a:t>
            </a:r>
          </a:p>
          <a:p>
            <a:r>
              <a:rPr lang="en-US" sz="1200" b="0" i="1" u="none" strike="noStrike" kern="1200" baseline="0" dirty="0" smtClean="0">
                <a:solidFill>
                  <a:srgbClr val="FFFF00"/>
                </a:solidFill>
                <a:latin typeface="+mn-lt"/>
                <a:ea typeface="+mn-ea"/>
                <a:cs typeface="+mn-cs"/>
              </a:rPr>
              <a:t>The yellow segments define the direction of the three-pixel wide bands used for Stokes Q and U profile averaging. </a:t>
            </a:r>
            <a:endParaRPr lang="en-US" sz="1200" b="0" i="0" u="none" strike="noStrike" kern="1200" baseline="0" dirty="0" smtClean="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i="0" u="none" strike="noStrike" kern="1200" baseline="0" dirty="0" smtClean="0">
              <a:solidFill>
                <a:schemeClr val="tx1"/>
              </a:solidFill>
              <a:latin typeface="+mn-lt"/>
              <a:ea typeface="+mn-ea"/>
              <a:cs typeface="+mn-cs"/>
            </a:endParaRPr>
          </a:p>
          <a:p>
            <a:endParaRPr lang="en-US" dirty="0"/>
          </a:p>
        </p:txBody>
      </p:sp>
    </p:spTree>
    <p:extLst>
      <p:ext uri="{BB962C8B-B14F-4D97-AF65-F5344CB8AC3E}">
        <p14:creationId xmlns:p14="http://schemas.microsoft.com/office/powerpoint/2010/main" val="797817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Having the three-dimensional structure of the vector magnetic field, one can compute the vector current density as the curl of the field. </a:t>
            </a:r>
          </a:p>
          <a:p>
            <a:r>
              <a:rPr lang="en-US" sz="1200" b="1" i="0" u="none" strike="noStrike" kern="1200" baseline="0" dirty="0" smtClean="0">
                <a:solidFill>
                  <a:schemeClr val="tx1"/>
                </a:solidFill>
                <a:latin typeface="+mn-lt"/>
                <a:ea typeface="+mn-ea"/>
                <a:cs typeface="+mn-cs"/>
              </a:rPr>
              <a:t>Figure 1</a:t>
            </a:r>
            <a:r>
              <a:rPr lang="en-US" sz="1200" b="1" i="1" u="none" strike="noStrike" kern="1200" baseline="0" dirty="0" smtClean="0">
                <a:solidFill>
                  <a:schemeClr val="tx1"/>
                </a:solidFill>
                <a:latin typeface="+mn-lt"/>
                <a:ea typeface="+mn-ea"/>
                <a:cs typeface="+mn-cs"/>
              </a:rPr>
              <a:t>a </a:t>
            </a:r>
            <a:r>
              <a:rPr lang="en-US" sz="1200" b="1" i="0" u="none" strike="noStrike" kern="1200" baseline="0" dirty="0" smtClean="0">
                <a:solidFill>
                  <a:schemeClr val="tx1"/>
                </a:solidFill>
                <a:latin typeface="+mn-lt"/>
                <a:ea typeface="+mn-ea"/>
                <a:cs typeface="+mn-cs"/>
              </a:rPr>
              <a:t>shows </a:t>
            </a:r>
            <a:r>
              <a:rPr lang="en-US" sz="1200" b="0" i="0" u="none" strike="noStrike" kern="1200" baseline="0" dirty="0" smtClean="0">
                <a:solidFill>
                  <a:schemeClr val="tx1"/>
                </a:solidFill>
                <a:latin typeface="+mn-lt"/>
                <a:ea typeface="+mn-ea"/>
                <a:cs typeface="+mn-cs"/>
              </a:rPr>
              <a:t>maps of the current density at different heights in the atmosphere. The strongest currents are organized in filamentary structures, at least when viewed in these two-dimensional representations (horizontal cuts). In three dimensions, their appearance is more reminiscent of “sheets.” The western boundary of the sunspot (</a:t>
            </a:r>
            <a:r>
              <a:rPr lang="en-US" sz="1200" b="0" i="1" u="none" strike="noStrike" kern="1200" baseline="0" dirty="0" smtClean="0">
                <a:solidFill>
                  <a:schemeClr val="tx1"/>
                </a:solidFill>
                <a:latin typeface="+mn-lt"/>
                <a:ea typeface="+mn-ea"/>
                <a:cs typeface="+mn-cs"/>
              </a:rPr>
              <a:t>right of the images</a:t>
            </a:r>
            <a:r>
              <a:rPr lang="en-US" sz="1200" b="0" i="0" u="none" strike="noStrike" kern="1200" baseline="0" dirty="0" smtClean="0">
                <a:solidFill>
                  <a:schemeClr val="tx1"/>
                </a:solidFill>
                <a:latin typeface="+mn-lt"/>
                <a:ea typeface="+mn-ea"/>
                <a:cs typeface="+mn-cs"/>
              </a:rPr>
              <a:t>) exhibits a very prominent system of strong currents, especially in the photosphere. These currents are not aligned with the vector field, which implies that the field is “</a:t>
            </a:r>
            <a:r>
              <a:rPr lang="en-US" sz="1200" b="1" i="0" u="none" strike="noStrike" kern="1200" baseline="0" dirty="0" smtClean="0">
                <a:solidFill>
                  <a:schemeClr val="tx1"/>
                </a:solidFill>
                <a:latin typeface="+mn-lt"/>
                <a:ea typeface="+mn-ea"/>
                <a:cs typeface="+mn-cs"/>
              </a:rPr>
              <a:t>forced</a:t>
            </a:r>
            <a:r>
              <a:rPr lang="en-US" sz="1200" b="0" i="0" u="none" strike="noStrike" kern="1200" baseline="0" dirty="0" smtClean="0">
                <a:solidFill>
                  <a:schemeClr val="tx1"/>
                </a:solidFill>
                <a:latin typeface="+mn-lt"/>
                <a:ea typeface="+mn-ea"/>
                <a:cs typeface="+mn-cs"/>
              </a:rPr>
              <a:t>” (i.e., non–force-free). </a:t>
            </a:r>
          </a:p>
          <a:p>
            <a:r>
              <a:rPr lang="en-US" sz="1200" b="1" i="0" u="none" strike="noStrike" kern="1200" baseline="0" dirty="0" smtClean="0">
                <a:solidFill>
                  <a:schemeClr val="tx1"/>
                </a:solidFill>
                <a:latin typeface="+mn-lt"/>
                <a:ea typeface="+mn-ea"/>
                <a:cs typeface="+mn-cs"/>
              </a:rPr>
              <a:t>Figure 1</a:t>
            </a:r>
            <a:r>
              <a:rPr lang="en-US" sz="1200" b="1" i="1" u="none" strike="noStrike" kern="1200" baseline="0" dirty="0" smtClean="0">
                <a:solidFill>
                  <a:schemeClr val="tx1"/>
                </a:solidFill>
                <a:latin typeface="+mn-lt"/>
                <a:ea typeface="+mn-ea"/>
                <a:cs typeface="+mn-cs"/>
              </a:rPr>
              <a:t>b </a:t>
            </a:r>
            <a:r>
              <a:rPr lang="en-US" sz="1200" b="1" i="0" u="none" strike="noStrike" kern="1200" baseline="0" dirty="0" smtClean="0">
                <a:solidFill>
                  <a:schemeClr val="tx1"/>
                </a:solidFill>
                <a:latin typeface="+mn-lt"/>
                <a:ea typeface="+mn-ea"/>
                <a:cs typeface="+mn-cs"/>
              </a:rPr>
              <a:t>shows</a:t>
            </a:r>
            <a:r>
              <a:rPr lang="en-US" sz="1200" b="0" i="0" u="none" strike="noStrike" kern="1200" baseline="0" dirty="0" smtClean="0">
                <a:solidFill>
                  <a:schemeClr val="tx1"/>
                </a:solidFill>
                <a:latin typeface="+mn-lt"/>
                <a:ea typeface="+mn-ea"/>
                <a:cs typeface="+mn-cs"/>
              </a:rPr>
              <a:t> the angle between the currents and the magnetic field lines. In a force-free field, this angle would be either 0 (parallel) or 180 (antiparallel) everywhere. We can see that as one would expect, the field is more force-free in the chromosphere than in the photosphere. However, even the higher chromosphere is far from being entirely force-free. Only the inner part of the eastern penumbra is fairly force-free and exhibits a pattern of alternating parallel/antiparallel field-aligned currents running along the penumbral filaments. The filamentary structure extends outward, even beyond the limit of the visible penumbra, but with significant inclinations with respect to the field lines. The same pattern of incoming/outgoing non–field-aligned currents is visible in the northeast (</a:t>
            </a:r>
            <a:r>
              <a:rPr lang="en-US" sz="1200" b="0" i="1" u="none" strike="noStrike" kern="1200" baseline="0" dirty="0" smtClean="0">
                <a:solidFill>
                  <a:schemeClr val="tx1"/>
                </a:solidFill>
                <a:latin typeface="+mn-lt"/>
                <a:ea typeface="+mn-ea"/>
                <a:cs typeface="+mn-cs"/>
              </a:rPr>
              <a:t>top left</a:t>
            </a:r>
            <a:r>
              <a:rPr lang="en-US" sz="1200" b="0" i="0" u="none" strike="noStrike" kern="1200" baseline="0" dirty="0" smtClean="0">
                <a:solidFill>
                  <a:schemeClr val="tx1"/>
                </a:solidFill>
                <a:latin typeface="+mn-lt"/>
                <a:ea typeface="+mn-ea"/>
                <a:cs typeface="+mn-cs"/>
              </a:rPr>
              <a:t>) quadrant of the photospheric penumbra.</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1" u="none" strike="noStrike" kern="1200" baseline="0" dirty="0" smtClean="0">
                <a:solidFill>
                  <a:schemeClr val="tx1"/>
                </a:solidFill>
                <a:latin typeface="+mn-lt"/>
                <a:ea typeface="+mn-ea"/>
                <a:cs typeface="+mn-cs"/>
              </a:rPr>
              <a:t>The magnetic topology in the area surrounding the spot is very different on both sides of it: while the east side is almost devoid of strong flux, the west side harbors a very intricate pattern of strong magnetic fields.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1" u="none" strike="noStrike" kern="1200" baseline="0" dirty="0" smtClean="0">
                <a:solidFill>
                  <a:schemeClr val="tx1"/>
                </a:solidFill>
                <a:latin typeface="+mn-lt"/>
                <a:ea typeface="+mn-ea"/>
                <a:cs typeface="+mn-cs"/>
              </a:rPr>
              <a:t>It is interesting to note that Ha images of this active region show considerable activity on the west side very near the sunspot. Moreover, we identified two </a:t>
            </a:r>
            <a:r>
              <a:rPr lang="en-US" sz="1200" b="0" i="1" u="none" strike="noStrike" kern="1200" baseline="0" dirty="0" err="1" smtClean="0">
                <a:solidFill>
                  <a:schemeClr val="tx1"/>
                </a:solidFill>
                <a:latin typeface="+mn-lt"/>
                <a:ea typeface="+mn-ea"/>
                <a:cs typeface="+mn-cs"/>
              </a:rPr>
              <a:t>Ellerman</a:t>
            </a:r>
            <a:r>
              <a:rPr lang="en-US" sz="1200" b="0" i="1" u="none" strike="noStrike" kern="1200" baseline="0" dirty="0" smtClean="0">
                <a:solidFill>
                  <a:schemeClr val="tx1"/>
                </a:solidFill>
                <a:latin typeface="+mn-lt"/>
                <a:ea typeface="+mn-ea"/>
                <a:cs typeface="+mn-cs"/>
              </a:rPr>
              <a:t> bombs (</a:t>
            </a:r>
            <a:r>
              <a:rPr lang="en-US" sz="1200" b="0" i="1" u="none" strike="noStrike" kern="1200" baseline="0" dirty="0" err="1" smtClean="0">
                <a:solidFill>
                  <a:schemeClr val="tx1"/>
                </a:solidFill>
                <a:latin typeface="+mn-lt"/>
                <a:ea typeface="+mn-ea"/>
                <a:cs typeface="+mn-cs"/>
              </a:rPr>
              <a:t>Socas</a:t>
            </a:r>
            <a:r>
              <a:rPr lang="en-US" sz="1200" b="0" i="1" u="none" strike="noStrike" kern="1200" baseline="0" dirty="0" smtClean="0">
                <a:solidFill>
                  <a:schemeClr val="tx1"/>
                </a:solidFill>
                <a:latin typeface="+mn-lt"/>
                <a:ea typeface="+mn-ea"/>
                <a:cs typeface="+mn-cs"/>
              </a:rPr>
              <a:t>- Navarro et al. 2005b) located off of the edge of the western penumbra. The combination of Ha emission, </a:t>
            </a:r>
            <a:r>
              <a:rPr lang="en-US" sz="1200" b="0" i="1" u="none" strike="noStrike" kern="1200" baseline="0" dirty="0" err="1" smtClean="0">
                <a:solidFill>
                  <a:schemeClr val="tx1"/>
                </a:solidFill>
                <a:latin typeface="+mn-lt"/>
                <a:ea typeface="+mn-ea"/>
                <a:cs typeface="+mn-cs"/>
              </a:rPr>
              <a:t>Ellerman</a:t>
            </a:r>
            <a:r>
              <a:rPr lang="en-US" sz="1200" b="0" i="1" u="none" strike="noStrike" kern="1200" baseline="0" dirty="0" smtClean="0">
                <a:solidFill>
                  <a:schemeClr val="tx1"/>
                </a:solidFill>
                <a:latin typeface="+mn-lt"/>
                <a:ea typeface="+mn-ea"/>
                <a:cs typeface="+mn-cs"/>
              </a:rPr>
              <a:t> bombs, and complex field topology is a symptom of ongoing magnetic reconnection, which is consistent with the presence of strong currents such as those shown in the figure. </a:t>
            </a:r>
          </a:p>
          <a:p>
            <a:endParaRPr lang="en-US" dirty="0"/>
          </a:p>
        </p:txBody>
      </p:sp>
    </p:spTree>
    <p:extLst>
      <p:ext uri="{BB962C8B-B14F-4D97-AF65-F5344CB8AC3E}">
        <p14:creationId xmlns:p14="http://schemas.microsoft.com/office/powerpoint/2010/main" val="3877374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Let us now turn to the thermal structure of the sunspot, which is a complementary outcome of the line inversion, and its relation to electric currents. </a:t>
            </a:r>
            <a:r>
              <a:rPr lang="en-US" sz="1200" b="1" i="0" u="none" strike="noStrike" kern="1200" baseline="0" dirty="0" smtClean="0">
                <a:solidFill>
                  <a:schemeClr val="tx1"/>
                </a:solidFill>
                <a:latin typeface="+mn-lt"/>
                <a:ea typeface="+mn-ea"/>
                <a:cs typeface="+mn-cs"/>
              </a:rPr>
              <a:t>Figure (left)</a:t>
            </a:r>
            <a:r>
              <a:rPr lang="en-US" sz="1200" b="0" i="0" u="none" strike="noStrike" kern="1200" baseline="0" dirty="0" smtClean="0">
                <a:solidFill>
                  <a:schemeClr val="tx1"/>
                </a:solidFill>
                <a:latin typeface="+mn-lt"/>
                <a:ea typeface="+mn-ea"/>
                <a:cs typeface="+mn-cs"/>
              </a:rPr>
              <a:t> shows horizontal cuts of the electron temperature at several heights. We can see that the chromosphere exhibits “hot patches,” with typical size scales of ∼5 Mm, embedded in a cooler medium. When this figure is compared to the current density maps from the previous slide, we can see that they are fundamentally different, and there is no obvious connection between chromospheric hot spots and the strong current sheets. A more quantitative analysis is presented in </a:t>
            </a:r>
            <a:r>
              <a:rPr lang="en-US" sz="1200" b="1" i="0" u="none" strike="noStrike" kern="1200" baseline="0" dirty="0" smtClean="0">
                <a:solidFill>
                  <a:schemeClr val="tx1"/>
                </a:solidFill>
                <a:latin typeface="+mn-lt"/>
                <a:ea typeface="+mn-ea"/>
                <a:cs typeface="+mn-cs"/>
              </a:rPr>
              <a:t>Figure on the right</a:t>
            </a:r>
            <a:r>
              <a:rPr lang="en-US" sz="1200" b="0" i="0" u="none" strike="noStrike" kern="1200" baseline="0" dirty="0" smtClean="0">
                <a:solidFill>
                  <a:schemeClr val="tx1"/>
                </a:solidFill>
                <a:latin typeface="+mn-lt"/>
                <a:ea typeface="+mn-ea"/>
                <a:cs typeface="+mn-cs"/>
              </a:rPr>
              <a:t>, which shows the spatial correlation between currents and temperatures. Notice that, even though the overall correlations are very weak, they are nearly always positive. This is an indication that current dissipation might indeed be contributing to the chromospheric heating above sunspots, but it is not the dominant mechanism. The </a:t>
            </a:r>
            <a:r>
              <a:rPr lang="en-US" sz="1200" b="1" i="0" u="none" strike="noStrike" kern="1200" baseline="0" dirty="0" smtClean="0">
                <a:solidFill>
                  <a:schemeClr val="tx1"/>
                </a:solidFill>
                <a:latin typeface="+mn-lt"/>
                <a:ea typeface="+mn-ea"/>
                <a:cs typeface="+mn-cs"/>
              </a:rPr>
              <a:t>correlation coefficient increases </a:t>
            </a:r>
            <a:r>
              <a:rPr lang="en-US" sz="1200" b="0" i="0" u="none" strike="noStrike" kern="1200" baseline="0" dirty="0" smtClean="0">
                <a:solidFill>
                  <a:schemeClr val="tx1"/>
                </a:solidFill>
                <a:latin typeface="+mn-lt"/>
                <a:ea typeface="+mn-ea"/>
                <a:cs typeface="+mn-cs"/>
              </a:rPr>
              <a:t>by about a factor of 2 (but still remains weak) if we restrict the analysis to the penumbral region (</a:t>
            </a:r>
            <a:r>
              <a:rPr lang="en-US" sz="1200" b="0" i="1" u="none" strike="noStrike" kern="1200" baseline="0" dirty="0" smtClean="0">
                <a:solidFill>
                  <a:schemeClr val="tx1"/>
                </a:solidFill>
                <a:latin typeface="+mn-lt"/>
                <a:ea typeface="+mn-ea"/>
                <a:cs typeface="+mn-cs"/>
              </a:rPr>
              <a:t>right panels</a:t>
            </a:r>
            <a:r>
              <a:rPr lang="en-US" sz="1200" b="0" i="0" u="none" strike="noStrike" kern="1200" baseline="0" dirty="0" smtClean="0">
                <a:solidFill>
                  <a:schemeClr val="tx1"/>
                </a:solidFill>
                <a:latin typeface="+mn-lt"/>
                <a:ea typeface="+mn-ea"/>
                <a:cs typeface="+mn-cs"/>
              </a:rPr>
              <a:t>), suggesting that the effect of electric currents is more important in the penumbra. It has been proposed (see, e.g., Goodman 2004) that only the component that is perpendicular to the field (the so-called Pedersen currents) is relevant for the heating of the upper atmosphere. The correlation curves for the entire region (</a:t>
            </a:r>
            <a:r>
              <a:rPr lang="en-US" sz="1200" b="0" i="1" u="none" strike="noStrike" kern="1200" baseline="0" dirty="0" smtClean="0">
                <a:solidFill>
                  <a:schemeClr val="tx1"/>
                </a:solidFill>
                <a:latin typeface="+mn-lt"/>
                <a:ea typeface="+mn-ea"/>
                <a:cs typeface="+mn-cs"/>
              </a:rPr>
              <a:t>left panels</a:t>
            </a:r>
            <a:r>
              <a:rPr lang="en-US" sz="1200" b="0" i="0" u="none" strike="noStrike" kern="1200" baseline="0" dirty="0" smtClean="0">
                <a:solidFill>
                  <a:schemeClr val="tx1"/>
                </a:solidFill>
                <a:latin typeface="+mn-lt"/>
                <a:ea typeface="+mn-ea"/>
                <a:cs typeface="+mn-cs"/>
              </a:rPr>
              <a:t>) do not generally show a clear distinction between both components. However, the penumbra (</a:t>
            </a:r>
            <a:r>
              <a:rPr lang="en-US" sz="1200" b="0" i="1" u="none" strike="noStrike" kern="1200" baseline="0" dirty="0" smtClean="0">
                <a:solidFill>
                  <a:schemeClr val="tx1"/>
                </a:solidFill>
                <a:latin typeface="+mn-lt"/>
                <a:ea typeface="+mn-ea"/>
                <a:cs typeface="+mn-cs"/>
              </a:rPr>
              <a:t>right panels</a:t>
            </a:r>
            <a:r>
              <a:rPr lang="en-US" sz="1200" b="0" i="0" u="none" strike="noStrike" kern="1200" baseline="0" dirty="0" smtClean="0">
                <a:solidFill>
                  <a:schemeClr val="tx1"/>
                </a:solidFill>
                <a:latin typeface="+mn-lt"/>
                <a:ea typeface="+mn-ea"/>
                <a:cs typeface="+mn-cs"/>
              </a:rPr>
              <a:t>) exhibits a slightly better correlation with the Pedersen component, in agreement with that statement.</a:t>
            </a:r>
          </a:p>
          <a:p>
            <a:endParaRPr lang="en-US" dirty="0" smtClean="0">
              <a:solidFill>
                <a:schemeClr val="bg1"/>
              </a:solidFill>
            </a:endParaRPr>
          </a:p>
          <a:p>
            <a:endParaRPr lang="en-US" dirty="0" smtClean="0">
              <a:solidFill>
                <a:schemeClr val="bg1"/>
              </a:solidFill>
            </a:endParaRPr>
          </a:p>
          <a:p>
            <a:r>
              <a:rPr lang="en-US" b="1" dirty="0" smtClean="0">
                <a:solidFill>
                  <a:schemeClr val="bg1"/>
                </a:solidFill>
              </a:rPr>
              <a:t>In the right panels.</a:t>
            </a:r>
            <a:r>
              <a:rPr lang="en-US" dirty="0" smtClean="0">
                <a:solidFill>
                  <a:schemeClr val="bg1"/>
                </a:solidFill>
              </a:rPr>
              <a:t> The black line represents the modulus of the vector current density, whereas the red and blue lines represent the components perpendicular and parallel to the field, respectively. The upper panels refer to the temperature gradient between the upper photosphere and the chromosphere. Under strict radiative equilibrium conditions, this gradient should be slightly negative, and the temperature would decrease monotonically with height. Therefore, the patches with positive temperature gradient are regions with important heating activity. The middle and lower panels depict the correlations between currents and temperatures at the lower and upper chromosphere, respectively. </a:t>
            </a:r>
            <a:endParaRPr lang="en-US" dirty="0"/>
          </a:p>
        </p:txBody>
      </p:sp>
    </p:spTree>
    <p:extLst>
      <p:ext uri="{BB962C8B-B14F-4D97-AF65-F5344CB8AC3E}">
        <p14:creationId xmlns:p14="http://schemas.microsoft.com/office/powerpoint/2010/main" val="412931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no diagnostics to derive the magnetic field vector in the corona. Thus, the information on the magnetic field and electric current vectors in the corona is derived from static (NLFFF) or dynamic (MHD) modeling augmented by one or another coronal diagnostics in some cases. Low-beta; force-free field, field-aligned currents, alpha variation along the model field lines.</a:t>
            </a:r>
            <a:endParaRPr lang="en-US" dirty="0"/>
          </a:p>
        </p:txBody>
      </p:sp>
    </p:spTree>
    <p:extLst>
      <p:ext uri="{BB962C8B-B14F-4D97-AF65-F5344CB8AC3E}">
        <p14:creationId xmlns:p14="http://schemas.microsoft.com/office/powerpoint/2010/main" val="2202497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solidFill>
                  <a:schemeClr val="bg1"/>
                </a:solidFill>
              </a:rPr>
              <a:t>http://www.nature.com/nature/journal/v522/n7555/full/nature14478.html#videos</a:t>
            </a:r>
          </a:p>
          <a:p>
            <a:pPr eaLnBrk="1" hangingPunct="1"/>
            <a:endParaRPr lang="en-US" altLang="en-US" dirty="0" smtClean="0">
              <a:solidFill>
                <a:schemeClr val="bg1"/>
              </a:solidFill>
            </a:endParaRPr>
          </a:p>
          <a:p>
            <a:r>
              <a:rPr lang="en-US" sz="1200" b="0" i="0" u="none" strike="noStrike" kern="1200" baseline="0" dirty="0" smtClean="0">
                <a:solidFill>
                  <a:schemeClr val="tx1"/>
                </a:solidFill>
                <a:latin typeface="+mn-lt"/>
                <a:ea typeface="+mn-ea"/>
                <a:cs typeface="+mn-cs"/>
              </a:rPr>
              <a:t>The magnetic structures emerge with strong twist and shear, and later on suffer additional deformations driven by the surface velocity field. Intense electric currents flow across the magnetic lines and along them, with the parameter </a:t>
            </a:r>
            <a:r>
              <a:rPr lang="el-GR" sz="1200" b="0" i="0" u="none" strike="noStrike" kern="1200" baseline="0" dirty="0" smtClean="0">
                <a:solidFill>
                  <a:schemeClr val="tx1"/>
                </a:solidFill>
                <a:latin typeface="+mn-lt"/>
                <a:ea typeface="+mn-ea"/>
                <a:cs typeface="+mn-cs"/>
              </a:rPr>
              <a:t>α</a:t>
            </a:r>
            <a:r>
              <a:rPr lang="en-US" sz="1200" b="0" i="0" u="none" strike="noStrike" kern="1200" baseline="0" dirty="0" smtClean="0">
                <a:solidFill>
                  <a:schemeClr val="tx1"/>
                </a:solidFill>
                <a:latin typeface="+mn-lt"/>
                <a:ea typeface="+mn-ea"/>
                <a:cs typeface="+mn-cs"/>
              </a:rPr>
              <a:t> (measuring the ratio of the parallel electric current to the magnetic field strength) being maximal in the chromosphere. In particular, as clearly seen in the lowest parts of Fig. a–c and the Video, electric currents strongly concentrate near the </a:t>
            </a:r>
            <a:r>
              <a:rPr lang="en-US" sz="1200" b="0" i="0" u="none" strike="noStrike" kern="1200" baseline="0" dirty="0" err="1" smtClean="0">
                <a:solidFill>
                  <a:schemeClr val="tx1"/>
                </a:solidFill>
                <a:latin typeface="+mn-lt"/>
                <a:ea typeface="+mn-ea"/>
                <a:cs typeface="+mn-cs"/>
              </a:rPr>
              <a:t>separatrices</a:t>
            </a:r>
            <a:r>
              <a:rPr lang="en-US" sz="1200" b="0" i="0" u="none" strike="noStrike" kern="1200" baseline="0" dirty="0" smtClean="0">
                <a:solidFill>
                  <a:schemeClr val="tx1"/>
                </a:solidFill>
                <a:latin typeface="+mn-lt"/>
                <a:ea typeface="+mn-ea"/>
                <a:cs typeface="+mn-cs"/>
              </a:rPr>
              <a:t>, which appear as current sheets. Because of the presence of all these currents, the magnetic energy is far above the energy of the associated current-free magnetic configuration, which has the smallest magnetic energy compatible with the flux distribution on the photospheric boundary.</a:t>
            </a:r>
            <a:endParaRPr lang="en-US" altLang="en-US" dirty="0">
              <a:solidFill>
                <a:schemeClr val="bg1"/>
              </a:solidFill>
            </a:endParaRPr>
          </a:p>
        </p:txBody>
      </p:sp>
    </p:spTree>
    <p:extLst>
      <p:ext uri="{BB962C8B-B14F-4D97-AF65-F5344CB8AC3E}">
        <p14:creationId xmlns:p14="http://schemas.microsoft.com/office/powerpoint/2010/main" val="1605592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 name="Slide Number Placeholder 3"/>
          <p:cNvSpPr>
            <a:spLocks noGrp="1"/>
          </p:cNvSpPr>
          <p:nvPr>
            <p:ph type="sldNum" sz="quarter" idx="5"/>
          </p:nvPr>
        </p:nvSpPr>
        <p:spPr/>
        <p:txBody>
          <a:bodyPr/>
          <a:lstStyle/>
          <a:p>
            <a:pPr>
              <a:defRPr/>
            </a:pPr>
            <a:fld id="{0A8A5AAF-D014-4269-A532-C0DF0FC9A8FE}" type="slidenum">
              <a:rPr lang="ru-RU">
                <a:solidFill>
                  <a:prstClr val="black"/>
                </a:solidFill>
              </a:rPr>
              <a:pPr>
                <a:defRPr/>
              </a:pPr>
              <a:t>17</a:t>
            </a:fld>
            <a:endParaRPr lang="ru-RU">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rapid release, the currents must be concentrated into small regions. Such currents may be inferred observationally in regions with a tangential discontinuity of the magnetic field direction in the system of rising loops near the base of the corona (Solanki et al., 2003).</a:t>
            </a:r>
            <a:endParaRPr lang="en-US" dirty="0"/>
          </a:p>
        </p:txBody>
      </p:sp>
    </p:spTree>
    <p:extLst>
      <p:ext uri="{BB962C8B-B14F-4D97-AF65-F5344CB8AC3E}">
        <p14:creationId xmlns:p14="http://schemas.microsoft.com/office/powerpoint/2010/main" val="4230335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Part of the elongated thermal and non-thermal X-ray sources (observed at energies below 50 </a:t>
            </a:r>
            <a:r>
              <a:rPr lang="en-US" sz="1200" b="0" i="0" u="none" strike="noStrike" kern="1200" baseline="0" dirty="0" err="1" smtClean="0">
                <a:solidFill>
                  <a:schemeClr val="tx1"/>
                </a:solidFill>
                <a:latin typeface="+mn-lt"/>
                <a:ea typeface="+mn-ea"/>
                <a:cs typeface="+mn-cs"/>
              </a:rPr>
              <a:t>keV</a:t>
            </a:r>
            <a:r>
              <a:rPr lang="en-US" sz="1200" b="0" i="0" u="none" strike="noStrike" kern="1200" baseline="0" dirty="0" smtClean="0">
                <a:solidFill>
                  <a:schemeClr val="tx1"/>
                </a:solidFill>
                <a:latin typeface="+mn-lt"/>
                <a:ea typeface="+mn-ea"/>
                <a:cs typeface="+mn-cs"/>
              </a:rPr>
              <a:t>) are located above the narrow and elongated current ribbons measured at the photospheric layer. These elongated X-ray structures have furthermore been identified as being produced in the corona by electrons injected from an extended acceleration region located close to the apex of the magnetic structures. At energies above 50 </a:t>
            </a:r>
            <a:r>
              <a:rPr lang="en-US" sz="1200" b="0" i="0" u="none" strike="noStrike" kern="1200" baseline="0" dirty="0" err="1" smtClean="0">
                <a:solidFill>
                  <a:schemeClr val="tx1"/>
                </a:solidFill>
                <a:latin typeface="+mn-lt"/>
                <a:ea typeface="+mn-ea"/>
                <a:cs typeface="+mn-cs"/>
              </a:rPr>
              <a:t>keV</a:t>
            </a:r>
            <a:r>
              <a:rPr lang="en-US" sz="1200" b="0" i="0" u="none" strike="noStrike" kern="1200" baseline="0" dirty="0" smtClean="0">
                <a:solidFill>
                  <a:schemeClr val="tx1"/>
                </a:solidFill>
                <a:latin typeface="+mn-lt"/>
                <a:ea typeface="+mn-ea"/>
                <a:cs typeface="+mn-cs"/>
              </a:rPr>
              <a:t>, the X-ray source A is furthermore located very close (in projection) to the main current ribbon (shown by a black arrow in the top panel of Figure 7) revealing the close association between the location of the acceleration region and the location of the electric current sheets.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As it has been discussed in </a:t>
            </a:r>
            <a:r>
              <a:rPr lang="en-US" sz="1200" b="0" i="0" u="none" strike="noStrike" kern="1200" baseline="0" dirty="0" err="1" smtClean="0">
                <a:solidFill>
                  <a:schemeClr val="tx1"/>
                </a:solidFill>
                <a:latin typeface="+mn-lt"/>
                <a:ea typeface="+mn-ea"/>
                <a:cs typeface="+mn-cs"/>
              </a:rPr>
              <a:t>Janvier</a:t>
            </a:r>
            <a:r>
              <a:rPr lang="en-US" sz="1200" b="0" i="0" u="none" strike="noStrike" kern="1200" baseline="0" dirty="0" smtClean="0">
                <a:solidFill>
                  <a:schemeClr val="tx1"/>
                </a:solidFill>
                <a:latin typeface="+mn-lt"/>
                <a:ea typeface="+mn-ea"/>
                <a:cs typeface="+mn-cs"/>
              </a:rPr>
              <a:t> et al. (2014), the photospheric current ribbons (closely related to the flare EUV ribbons) are the tracers at the photospheric boundary of the  electric current sheets present in the coronal volume. These current layers are themselves formed in regions of strong gradients of magnetic connectivity known to be the preferred locations where reconnection can occur (see e.g. </a:t>
            </a:r>
            <a:r>
              <a:rPr lang="en-US" sz="1200" b="0" i="0" u="none" strike="noStrike" kern="1200" baseline="0" dirty="0" err="1" smtClean="0">
                <a:solidFill>
                  <a:schemeClr val="tx1"/>
                </a:solidFill>
                <a:latin typeface="+mn-lt"/>
                <a:ea typeface="+mn-ea"/>
                <a:cs typeface="+mn-cs"/>
              </a:rPr>
              <a:t>Demoulin</a:t>
            </a:r>
            <a:r>
              <a:rPr lang="en-US" sz="1200" b="0" i="0" u="none" strike="noStrike" kern="1200" baseline="0" dirty="0" smtClean="0">
                <a:solidFill>
                  <a:schemeClr val="tx1"/>
                </a:solidFill>
                <a:latin typeface="+mn-lt"/>
                <a:ea typeface="+mn-ea"/>
                <a:cs typeface="+mn-cs"/>
              </a:rPr>
              <a:t> et al. 1996). As a consequence, plasma heating and particle acceleration can be produced in these regions. This explains why part of the thermal and non-thermal X-ray emissions produced in the coronal elongated sources are found above the photospheric current ribbons which trace the footprints of the coronal current layers.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At energies above 50 </a:t>
            </a:r>
            <a:r>
              <a:rPr lang="en-US" sz="1200" b="0" i="0" u="none" strike="noStrike" kern="1200" baseline="0" dirty="0" err="1" smtClean="0">
                <a:solidFill>
                  <a:schemeClr val="tx1"/>
                </a:solidFill>
                <a:latin typeface="+mn-lt"/>
                <a:ea typeface="+mn-ea"/>
                <a:cs typeface="+mn-cs"/>
              </a:rPr>
              <a:t>keV</a:t>
            </a:r>
            <a:r>
              <a:rPr lang="en-US" sz="1200" b="0" i="0" u="none" strike="noStrike" kern="1200" baseline="0" dirty="0" smtClean="0">
                <a:solidFill>
                  <a:schemeClr val="tx1"/>
                </a:solidFill>
                <a:latin typeface="+mn-lt"/>
                <a:ea typeface="+mn-ea"/>
                <a:cs typeface="+mn-cs"/>
              </a:rPr>
              <a:t>, the apparition of the X-ray source D’ is accompanied with the appearance of </a:t>
            </a:r>
            <a:r>
              <a:rPr lang="en-US" sz="1200" b="0" i="0" u="none" strike="noStrike" kern="1200" baseline="0" dirty="0" err="1" smtClean="0">
                <a:solidFill>
                  <a:schemeClr val="tx1"/>
                </a:solidFill>
                <a:latin typeface="+mn-lt"/>
                <a:ea typeface="+mn-ea"/>
                <a:cs typeface="+mn-cs"/>
              </a:rPr>
              <a:t>cospatial</a:t>
            </a:r>
            <a:r>
              <a:rPr lang="en-US" sz="1200" b="0" i="0" u="none" strike="noStrike" kern="1200" baseline="0" dirty="0" smtClean="0">
                <a:solidFill>
                  <a:schemeClr val="tx1"/>
                </a:solidFill>
                <a:latin typeface="+mn-lt"/>
                <a:ea typeface="+mn-ea"/>
                <a:cs typeface="+mn-cs"/>
              </a:rPr>
              <a:t> photospheric currents in the same time interval. Note that the observation of the current density evolution has to be carefully examined since polarization measurements during flares can be </a:t>
            </a:r>
            <a:r>
              <a:rPr lang="en-US" sz="1200" b="0" i="0" u="none" strike="noStrike" kern="1200" baseline="0" dirty="0" err="1" smtClean="0">
                <a:solidFill>
                  <a:schemeClr val="tx1"/>
                </a:solidFill>
                <a:latin typeface="+mn-lt"/>
                <a:ea typeface="+mn-ea"/>
                <a:cs typeface="+mn-cs"/>
              </a:rPr>
              <a:t>biaised</a:t>
            </a:r>
            <a:r>
              <a:rPr lang="en-US" sz="1200" b="0" i="0" u="none" strike="noStrike" kern="1200" baseline="0" dirty="0" smtClean="0">
                <a:solidFill>
                  <a:schemeClr val="tx1"/>
                </a:solidFill>
                <a:latin typeface="+mn-lt"/>
                <a:ea typeface="+mn-ea"/>
                <a:cs typeface="+mn-cs"/>
              </a:rPr>
              <a:t>, and some of the observed features could result from polarization artifacts due to impact of non-thermal particle beams (see </a:t>
            </a:r>
            <a:r>
              <a:rPr lang="en-US" sz="1200" b="0" i="0" u="none" strike="noStrike" kern="1200" baseline="0" dirty="0" err="1" smtClean="0">
                <a:solidFill>
                  <a:schemeClr val="tx1"/>
                </a:solidFill>
                <a:latin typeface="+mn-lt"/>
                <a:ea typeface="+mn-ea"/>
                <a:cs typeface="+mn-cs"/>
              </a:rPr>
              <a:t>Henoux</a:t>
            </a:r>
            <a:r>
              <a:rPr lang="en-US" sz="1200" b="0" i="0" u="none" strike="noStrike" kern="1200" baseline="0" dirty="0" smtClean="0">
                <a:solidFill>
                  <a:schemeClr val="tx1"/>
                </a:solidFill>
                <a:latin typeface="+mn-lt"/>
                <a:ea typeface="+mn-ea"/>
                <a:cs typeface="+mn-cs"/>
              </a:rPr>
              <a:t> &amp; </a:t>
            </a:r>
            <a:r>
              <a:rPr lang="en-US" sz="1200" b="0" i="0" u="none" strike="noStrike" kern="1200" baseline="0" dirty="0" err="1" smtClean="0">
                <a:solidFill>
                  <a:schemeClr val="tx1"/>
                </a:solidFill>
                <a:latin typeface="+mn-lt"/>
                <a:ea typeface="+mn-ea"/>
                <a:cs typeface="+mn-cs"/>
              </a:rPr>
              <a:t>Karlicky</a:t>
            </a:r>
            <a:r>
              <a:rPr lang="en-US" sz="1200" b="0" i="0" u="none" strike="noStrike" kern="1200" baseline="0" dirty="0" smtClean="0">
                <a:solidFill>
                  <a:schemeClr val="tx1"/>
                </a:solidFill>
                <a:latin typeface="+mn-lt"/>
                <a:ea typeface="+mn-ea"/>
                <a:cs typeface="+mn-cs"/>
              </a:rPr>
              <a:t> 2013, and references therein) or induced by resonant scattering</a:t>
            </a:r>
          </a:p>
          <a:p>
            <a:r>
              <a:rPr lang="en-US" sz="1200" b="0" i="0" u="none" strike="noStrike" kern="1200" baseline="0" dirty="0" smtClean="0">
                <a:solidFill>
                  <a:schemeClr val="tx1"/>
                </a:solidFill>
                <a:latin typeface="+mn-lt"/>
                <a:ea typeface="+mn-ea"/>
                <a:cs typeface="+mn-cs"/>
              </a:rPr>
              <a:t>due to radiation anisotropies at the edges of flare ribbons (</a:t>
            </a:r>
            <a:r>
              <a:rPr lang="en-US" sz="1200" b="0" i="0" u="none" strike="noStrike" kern="1200" baseline="0" dirty="0" err="1" smtClean="0">
                <a:solidFill>
                  <a:schemeClr val="tx1"/>
                </a:solidFill>
                <a:latin typeface="+mn-lt"/>
                <a:ea typeface="+mn-ea"/>
                <a:cs typeface="+mn-cs"/>
              </a:rPr>
              <a:t>Štěpan</a:t>
            </a:r>
            <a:r>
              <a:rPr lang="en-US" sz="1200" b="0" i="0" u="none" strike="noStrike" kern="1200" baseline="0" dirty="0" smtClean="0">
                <a:solidFill>
                  <a:schemeClr val="tx1"/>
                </a:solidFill>
                <a:latin typeface="+mn-lt"/>
                <a:ea typeface="+mn-ea"/>
                <a:cs typeface="+mn-cs"/>
              </a:rPr>
              <a:t> &amp; </a:t>
            </a:r>
            <a:r>
              <a:rPr lang="en-US" sz="1200" b="0" i="0" u="none" strike="noStrike" kern="1200" baseline="0" dirty="0" err="1" smtClean="0">
                <a:solidFill>
                  <a:schemeClr val="tx1"/>
                </a:solidFill>
                <a:latin typeface="+mn-lt"/>
                <a:ea typeface="+mn-ea"/>
                <a:cs typeface="+mn-cs"/>
              </a:rPr>
              <a:t>Heinzel</a:t>
            </a:r>
            <a:r>
              <a:rPr lang="en-US" sz="1200" b="0" i="0" u="none" strike="noStrike" kern="1200" baseline="0" dirty="0" smtClean="0">
                <a:solidFill>
                  <a:schemeClr val="tx1"/>
                </a:solidFill>
                <a:latin typeface="+mn-lt"/>
                <a:ea typeface="+mn-ea"/>
                <a:cs typeface="+mn-cs"/>
              </a:rPr>
              <a:t> 2013). </a:t>
            </a:r>
            <a:r>
              <a:rPr lang="en-US" sz="1200" b="0" i="0" u="none" strike="noStrike" kern="1200" baseline="0" dirty="0" err="1" smtClean="0">
                <a:solidFill>
                  <a:schemeClr val="tx1"/>
                </a:solidFill>
                <a:latin typeface="+mn-lt"/>
                <a:ea typeface="+mn-ea"/>
                <a:cs typeface="+mn-cs"/>
              </a:rPr>
              <a:t>Janvier</a:t>
            </a:r>
            <a:r>
              <a:rPr lang="en-US" sz="1200" b="0" i="0" u="none" strike="noStrike" kern="1200" baseline="0" dirty="0" smtClean="0">
                <a:solidFill>
                  <a:schemeClr val="tx1"/>
                </a:solidFill>
                <a:latin typeface="+mn-lt"/>
                <a:ea typeface="+mn-ea"/>
                <a:cs typeface="+mn-cs"/>
              </a:rPr>
              <a:t> et al. (2014) discussed this issue for this specific event. They analyzed cautiously</a:t>
            </a:r>
          </a:p>
          <a:p>
            <a:r>
              <a:rPr lang="en-US" sz="1200" b="0" i="0" u="none" strike="noStrike" kern="1200" baseline="0" dirty="0" smtClean="0">
                <a:solidFill>
                  <a:schemeClr val="tx1"/>
                </a:solidFill>
                <a:latin typeface="+mn-lt"/>
                <a:ea typeface="+mn-ea"/>
                <a:cs typeface="+mn-cs"/>
              </a:rPr>
              <a:t>the vector magnetic field in the active region and concluded that the changes in the electric current density are not artifacts due to polarization effects. They argue that the horizontal fields (from which vertical electric currents are derived) are consistent in both maps at 01:36 UT and 02:00 UT with a signal free of artifacts given the smooth rotation of the magnetic field in this region. </a:t>
            </a:r>
          </a:p>
          <a:p>
            <a:endParaRPr lang="en-US" dirty="0"/>
          </a:p>
        </p:txBody>
      </p:sp>
    </p:spTree>
    <p:extLst>
      <p:ext uri="{BB962C8B-B14F-4D97-AF65-F5344CB8AC3E}">
        <p14:creationId xmlns:p14="http://schemas.microsoft.com/office/powerpoint/2010/main" val="887867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noProof="0" dirty="0" smtClean="0">
                <a:solidFill>
                  <a:schemeClr val="tx1"/>
                </a:solidFill>
                <a:latin typeface="+mn-lt"/>
                <a:ea typeface="+mn-ea"/>
                <a:cs typeface="+mn-cs"/>
              </a:rPr>
              <a:t>This figure clearly shows a coherent direction of the horizontal magnetic field which varies smoothly within the field of view. Moreover, the curvature of the horizontal field lines increases between 01:48 and 02:00 UT, which is responsible for the increase of the observed vertical current (see also the observations by Petrie 2013). The increase of the photospheric currents in the black box of the figure is not due to a polarization artifact but reflects real changes in the horizontal magnetic field and is thus real. As a conclusion, the appearance of the new HXR source D’ and the increase in the same region and in the same time interval of the photospheric currents are linked. The increase in the photospheric currents can be interpreted as a response at the photospheric layer of the </a:t>
            </a:r>
            <a:r>
              <a:rPr lang="en-US" sz="1200" b="1" i="0" u="none" strike="noStrike" kern="1200" baseline="0" noProof="0" dirty="0" smtClean="0">
                <a:solidFill>
                  <a:schemeClr val="tx1"/>
                </a:solidFill>
                <a:latin typeface="+mn-lt"/>
                <a:ea typeface="+mn-ea"/>
                <a:cs typeface="+mn-cs"/>
              </a:rPr>
              <a:t>change of magnetic topology and current systems in the corona induced by reconnection</a:t>
            </a:r>
            <a:r>
              <a:rPr lang="en-US" sz="1200" b="0" i="0" u="none" strike="noStrike" kern="1200" baseline="0" noProof="0" dirty="0" smtClean="0">
                <a:solidFill>
                  <a:schemeClr val="tx1"/>
                </a:solidFill>
                <a:latin typeface="+mn-lt"/>
                <a:ea typeface="+mn-ea"/>
                <a:cs typeface="+mn-cs"/>
              </a:rPr>
              <a:t> (see </a:t>
            </a:r>
            <a:r>
              <a:rPr lang="en-US" sz="1200" b="0" i="0" u="none" strike="noStrike" kern="1200" baseline="0" noProof="0" dirty="0" err="1" smtClean="0">
                <a:solidFill>
                  <a:schemeClr val="tx1"/>
                </a:solidFill>
                <a:latin typeface="+mn-lt"/>
                <a:ea typeface="+mn-ea"/>
                <a:cs typeface="+mn-cs"/>
              </a:rPr>
              <a:t>Janvier</a:t>
            </a:r>
            <a:r>
              <a:rPr lang="en-US" sz="1200" b="0" i="0" u="none" strike="noStrike" kern="1200" baseline="0" noProof="0" dirty="0" smtClean="0">
                <a:solidFill>
                  <a:schemeClr val="tx1"/>
                </a:solidFill>
                <a:latin typeface="+mn-lt"/>
                <a:ea typeface="+mn-ea"/>
                <a:cs typeface="+mn-cs"/>
              </a:rPr>
              <a:t> et al. 2014). As particle acceleration is also a consequence of the magnetic reconnection in the corona, it naturally explains the close temporal and</a:t>
            </a:r>
          </a:p>
          <a:p>
            <a:r>
              <a:rPr lang="en-US" sz="1200" b="0" i="0" u="none" strike="noStrike" kern="1200" baseline="0" dirty="0" smtClean="0">
                <a:solidFill>
                  <a:schemeClr val="tx1"/>
                </a:solidFill>
                <a:latin typeface="+mn-lt"/>
                <a:ea typeface="+mn-ea"/>
                <a:cs typeface="+mn-cs"/>
              </a:rPr>
              <a:t>spatial association between locally enhanced X-ray emission and increase in the same region and at the same time of photospheric currents: both result from the same phenomenon, namely magnetic reconnection in </a:t>
            </a:r>
            <a:r>
              <a:rPr lang="en-US" sz="1200" b="1" i="0" u="none" strike="noStrike" kern="1200" baseline="0" dirty="0" smtClean="0">
                <a:solidFill>
                  <a:schemeClr val="tx1"/>
                </a:solidFill>
                <a:latin typeface="+mn-lt"/>
                <a:ea typeface="+mn-ea"/>
                <a:cs typeface="+mn-cs"/>
              </a:rPr>
              <a:t>the localized coronal current sheets</a:t>
            </a:r>
            <a:r>
              <a:rPr lang="en-US" sz="1200" b="0" i="0" u="none" strike="noStrike" kern="1200" baseline="0" dirty="0" smtClean="0">
                <a:solidFill>
                  <a:schemeClr val="tx1"/>
                </a:solidFill>
                <a:latin typeface="+mn-lt"/>
                <a:ea typeface="+mn-ea"/>
                <a:cs typeface="+mn-cs"/>
              </a:rPr>
              <a:t>. It should finally be noted that such a related evolution of X-ray sources and electric currents in the course of a flare has not been reported previously, given the low cadence of magnetic field measurements before SDO/HMI. However, even in the present case, it is clear that the cadence to derive magnetic field maps (and current density maps) from HMI (12 minutes) is still too low to be able to track the evolution of electric currents on the time scales relevant to the evolution of X-ray sources (a few tens of seconds). </a:t>
            </a:r>
            <a:endParaRPr lang="en-US" dirty="0"/>
          </a:p>
        </p:txBody>
      </p:sp>
    </p:spTree>
    <p:extLst>
      <p:ext uri="{BB962C8B-B14F-4D97-AF65-F5344CB8AC3E}">
        <p14:creationId xmlns:p14="http://schemas.microsoft.com/office/powerpoint/2010/main" val="1865644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Core; radiative zone; convection zone =&gt; local enhancements of the magnetic field; there is no strong global field: active regions / sunspots.</a:t>
            </a:r>
          </a:p>
          <a:p>
            <a:r>
              <a:rPr lang="en-US" dirty="0" smtClean="0"/>
              <a:t>Sunspot: area with strongest magnetic field, a few </a:t>
            </a:r>
            <a:r>
              <a:rPr lang="en-US" dirty="0" err="1" smtClean="0"/>
              <a:t>kG</a:t>
            </a:r>
            <a:r>
              <a:rPr lang="en-US" dirty="0" smtClean="0"/>
              <a:t> =&gt; dark umbra and filamentary penumbra. </a:t>
            </a:r>
          </a:p>
          <a:p>
            <a:r>
              <a:rPr lang="en-US" dirty="0" smtClean="0"/>
              <a:t>Mention: layer – </a:t>
            </a:r>
            <a:r>
              <a:rPr lang="en-US" dirty="0" err="1" smtClean="0"/>
              <a:t>ph</a:t>
            </a:r>
            <a:r>
              <a:rPr lang="en-US" dirty="0" smtClean="0"/>
              <a:t>; </a:t>
            </a:r>
            <a:r>
              <a:rPr lang="en-US" dirty="0" err="1" smtClean="0"/>
              <a:t>chr</a:t>
            </a:r>
            <a:r>
              <a:rPr lang="en-US" dirty="0" smtClean="0"/>
              <a:t>;</a:t>
            </a:r>
            <a:r>
              <a:rPr lang="en-US" baseline="0" dirty="0" smtClean="0"/>
              <a:t> </a:t>
            </a:r>
            <a:r>
              <a:rPr lang="en-US" baseline="0" dirty="0" err="1" smtClean="0"/>
              <a:t>cor</a:t>
            </a:r>
            <a:r>
              <a:rPr lang="en-US" baseline="0" dirty="0" smtClean="0"/>
              <a:t>; SW. </a:t>
            </a:r>
          </a:p>
          <a:p>
            <a:r>
              <a:rPr lang="en-US" baseline="0" dirty="0" smtClean="0"/>
              <a:t>Atm. Elements: AR; granulation and supergranulation; bright </a:t>
            </a:r>
            <a:r>
              <a:rPr lang="en-US" baseline="0" dirty="0" err="1" smtClean="0"/>
              <a:t>plage</a:t>
            </a:r>
            <a:r>
              <a:rPr lang="en-US" baseline="0" dirty="0" smtClean="0"/>
              <a:t>, filaments, spicules, coronal streamers, CMEs, flares</a:t>
            </a:r>
          </a:p>
          <a:p>
            <a:r>
              <a:rPr lang="en-US" baseline="0" dirty="0" smtClean="0"/>
              <a:t>Mention: role of magnetic field in forming these structures and in the energy release in the form of flares and CMEs. Twist of flux tubes reveal the corresponding electric current.</a:t>
            </a:r>
            <a:endParaRPr lang="en-US" dirty="0"/>
          </a:p>
        </p:txBody>
      </p:sp>
    </p:spTree>
    <p:extLst>
      <p:ext uri="{BB962C8B-B14F-4D97-AF65-F5344CB8AC3E}">
        <p14:creationId xmlns:p14="http://schemas.microsoft.com/office/powerpoint/2010/main" val="225968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Magnetic field model over an active region. The magnetic field intensity as a function of height is shown shaded for open and closed field lines originating between a sunspot of 2500 G and a </a:t>
            </a:r>
            <a:r>
              <a:rPr lang="en-US" sz="1200" b="0" i="0" u="none" strike="noStrike" kern="1200" baseline="0" dirty="0" err="1" smtClean="0">
                <a:solidFill>
                  <a:schemeClr val="tx1"/>
                </a:solidFill>
                <a:latin typeface="+mn-lt"/>
                <a:ea typeface="+mn-ea"/>
                <a:cs typeface="+mn-cs"/>
              </a:rPr>
              <a:t>plage</a:t>
            </a:r>
            <a:r>
              <a:rPr lang="en-US" sz="1200" b="0" i="0" u="none" strike="noStrike" kern="1200" baseline="0" dirty="0" smtClean="0">
                <a:solidFill>
                  <a:schemeClr val="tx1"/>
                </a:solidFill>
                <a:latin typeface="+mn-lt"/>
                <a:ea typeface="+mn-ea"/>
                <a:cs typeface="+mn-cs"/>
              </a:rPr>
              <a:t> region of 150 G. The photospheric level of 250 km, the chromospheric level of 2500 m, and the coronal level of 2 </a:t>
            </a:r>
            <a:r>
              <a:rPr lang="en-US" sz="1200" b="0" i="1" u="none" strike="noStrike" kern="1200" baseline="0" dirty="0" err="1" smtClean="0">
                <a:solidFill>
                  <a:schemeClr val="tx1"/>
                </a:solidFill>
                <a:latin typeface="+mn-lt"/>
                <a:ea typeface="+mn-ea"/>
                <a:cs typeface="+mn-cs"/>
              </a:rPr>
              <a:t>Rs</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(2 solar radii) are shown as </a:t>
            </a:r>
            <a:r>
              <a:rPr lang="en-US" sz="1200" b="0" i="1" u="none" strike="noStrike" kern="1200" baseline="0" dirty="0" smtClean="0">
                <a:solidFill>
                  <a:schemeClr val="tx1"/>
                </a:solidFill>
                <a:latin typeface="+mn-lt"/>
                <a:ea typeface="+mn-ea"/>
                <a:cs typeface="+mn-cs"/>
              </a:rPr>
              <a:t>horizontal dotted lines</a:t>
            </a:r>
            <a:r>
              <a:rPr lang="en-US" sz="1200" b="0" i="0" u="none" strike="noStrike" kern="1200" baseline="0" dirty="0" smtClean="0">
                <a:solidFill>
                  <a:schemeClr val="tx1"/>
                </a:solidFill>
                <a:latin typeface="+mn-lt"/>
                <a:ea typeface="+mn-ea"/>
                <a:cs typeface="+mn-cs"/>
              </a:rPr>
              <a:t>. The stretched potential field extrapolation is derived by radially stretching the potential field to match the coronal SXT loops (Gary and Alexander, 1999).</a:t>
            </a:r>
          </a:p>
          <a:p>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Figure 2. </a:t>
            </a:r>
            <a:r>
              <a:rPr lang="en-US" sz="1200" b="0" i="0" u="none" strike="noStrike" kern="1200" baseline="0" dirty="0" smtClean="0">
                <a:solidFill>
                  <a:schemeClr val="tx1"/>
                </a:solidFill>
                <a:latin typeface="+mn-lt"/>
                <a:ea typeface="+mn-ea"/>
                <a:cs typeface="+mn-cs"/>
              </a:rPr>
              <a:t>Plasma pressure model over an active region as shown by the </a:t>
            </a:r>
            <a:r>
              <a:rPr lang="en-US" sz="1200" b="0" i="1" u="none" strike="noStrike" kern="1200" baseline="0" dirty="0" smtClean="0">
                <a:solidFill>
                  <a:schemeClr val="tx1"/>
                </a:solidFill>
                <a:latin typeface="+mn-lt"/>
                <a:ea typeface="+mn-ea"/>
                <a:cs typeface="+mn-cs"/>
              </a:rPr>
              <a:t>heavy solid line </a:t>
            </a:r>
            <a:r>
              <a:rPr lang="en-US" sz="1200" b="0" i="0" u="none" strike="noStrike" kern="1200" baseline="0" dirty="0" smtClean="0">
                <a:solidFill>
                  <a:schemeClr val="tx1"/>
                </a:solidFill>
                <a:latin typeface="+mn-lt"/>
                <a:ea typeface="+mn-ea"/>
                <a:cs typeface="+mn-cs"/>
              </a:rPr>
              <a:t>with a gray shadow. The chromospheric pressure data has been summarized by the use of the VAL and FAL3 models (</a:t>
            </a:r>
            <a:r>
              <a:rPr lang="en-US" sz="1200" b="0" i="1" u="none" strike="noStrike" kern="1200" baseline="0" dirty="0" smtClean="0">
                <a:solidFill>
                  <a:schemeClr val="tx1"/>
                </a:solidFill>
                <a:latin typeface="+mn-lt"/>
                <a:ea typeface="+mn-ea"/>
                <a:cs typeface="+mn-cs"/>
              </a:rPr>
              <a:t>broken pattern lines</a:t>
            </a:r>
            <a:r>
              <a:rPr lang="en-US" sz="1200" b="0" i="0" u="none" strike="noStrike" kern="1200" baseline="0" dirty="0" smtClean="0">
                <a:solidFill>
                  <a:schemeClr val="tx1"/>
                </a:solidFill>
                <a:latin typeface="+mn-lt"/>
                <a:ea typeface="+mn-ea"/>
                <a:cs typeface="+mn-cs"/>
              </a:rPr>
              <a:t>). The mid-corona pressure for the model agrees with the derived pressure using </a:t>
            </a:r>
            <a:r>
              <a:rPr lang="en-US" sz="1200" b="0" i="1" u="none" strike="noStrike" kern="1200" baseline="0" dirty="0" err="1" smtClean="0">
                <a:solidFill>
                  <a:schemeClr val="tx1"/>
                </a:solidFill>
                <a:latin typeface="+mn-lt"/>
                <a:ea typeface="+mn-ea"/>
                <a:cs typeface="+mn-cs"/>
              </a:rPr>
              <a:t>Yohkoh</a:t>
            </a:r>
            <a:r>
              <a:rPr lang="en-US" sz="1200" b="0" i="0" u="none" strike="noStrike" kern="1200" baseline="0" dirty="0" smtClean="0">
                <a:solidFill>
                  <a:schemeClr val="tx1"/>
                </a:solidFill>
                <a:latin typeface="+mn-lt"/>
                <a:ea typeface="+mn-ea"/>
                <a:cs typeface="+mn-cs"/>
              </a:rPr>
              <a:t>/SXT limb data (Gary and Alexander, 1999) (</a:t>
            </a:r>
            <a:r>
              <a:rPr lang="en-US" sz="1200" b="0" i="1" u="none" strike="noStrike" kern="1200" baseline="0" dirty="0" smtClean="0">
                <a:solidFill>
                  <a:schemeClr val="tx1"/>
                </a:solidFill>
                <a:latin typeface="+mn-lt"/>
                <a:ea typeface="+mn-ea"/>
                <a:cs typeface="+mn-cs"/>
              </a:rPr>
              <a:t>solid short line</a:t>
            </a:r>
            <a:r>
              <a:rPr lang="en-US" sz="1200" b="0" i="0" u="none" strike="noStrike" kern="1200" baseline="0" dirty="0" smtClean="0">
                <a:solidFill>
                  <a:schemeClr val="tx1"/>
                </a:solidFill>
                <a:latin typeface="+mn-lt"/>
                <a:ea typeface="+mn-ea"/>
                <a:cs typeface="+mn-cs"/>
              </a:rPr>
              <a:t>). Various loop model dependencies are shown for comparison. For comparison, at </a:t>
            </a:r>
            <a:r>
              <a:rPr lang="en-US" sz="1200" b="0" i="1" u="none" strike="noStrike" kern="1200" baseline="0" dirty="0" err="1" smtClean="0">
                <a:solidFill>
                  <a:schemeClr val="tx1"/>
                </a:solidFill>
                <a:latin typeface="+mn-lt"/>
                <a:ea typeface="+mn-ea"/>
                <a:cs typeface="+mn-cs"/>
              </a:rPr>
              <a:t>Rs</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 2, two isothermal models (</a:t>
            </a:r>
            <a:r>
              <a:rPr lang="en-US" sz="1200" b="0" i="1" u="none" strike="noStrike" kern="1200" baseline="0" dirty="0" smtClean="0">
                <a:solidFill>
                  <a:schemeClr val="tx1"/>
                </a:solidFill>
                <a:latin typeface="+mn-lt"/>
                <a:ea typeface="+mn-ea"/>
                <a:cs typeface="+mn-cs"/>
              </a:rPr>
              <a:t>T </a:t>
            </a:r>
            <a:r>
              <a:rPr lang="en-US" sz="1200" b="0" i="0" u="none" strike="noStrike" kern="1200" baseline="0" dirty="0" smtClean="0">
                <a:solidFill>
                  <a:schemeClr val="tx1"/>
                </a:solidFill>
                <a:latin typeface="+mn-lt"/>
                <a:ea typeface="+mn-ea"/>
                <a:cs typeface="+mn-cs"/>
              </a:rPr>
              <a:t>= 1 and 3 MK) are shown which employ observed coronal electron density (</a:t>
            </a:r>
            <a:r>
              <a:rPr lang="en-US" sz="1200" b="0" i="1" u="none" strike="noStrike" kern="1200" baseline="0" dirty="0" smtClean="0">
                <a:solidFill>
                  <a:schemeClr val="tx1"/>
                </a:solidFill>
                <a:latin typeface="+mn-lt"/>
                <a:ea typeface="+mn-ea"/>
                <a:cs typeface="+mn-cs"/>
              </a:rPr>
              <a:t>Ne</a:t>
            </a:r>
            <a:r>
              <a:rPr lang="en-US" sz="1200" b="0" i="0" u="none" strike="noStrike" kern="1200" baseline="0" dirty="0" smtClean="0">
                <a:solidFill>
                  <a:schemeClr val="tx1"/>
                </a:solidFill>
                <a:latin typeface="+mn-lt"/>
                <a:ea typeface="+mn-ea"/>
                <a:cs typeface="+mn-cs"/>
              </a:rPr>
              <a:t>) data. They only roughly influence the derived two-component model. The upper limit of the gray shadow represents pressures of hotter loops.</a:t>
            </a:r>
          </a:p>
          <a:p>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Figure 3. </a:t>
            </a:r>
            <a:r>
              <a:rPr lang="en-US" sz="1200" b="0" i="0" u="none" strike="noStrike" kern="1200" baseline="0" dirty="0" smtClean="0">
                <a:solidFill>
                  <a:schemeClr val="tx1"/>
                </a:solidFill>
                <a:latin typeface="+mn-lt"/>
                <a:ea typeface="+mn-ea"/>
                <a:cs typeface="+mn-cs"/>
              </a:rPr>
              <a:t>Plasma beta model over an active region. The plasma beta as a function of height is shown shaded for open and closed field lines originating between a sunspot of 2500 G and a </a:t>
            </a:r>
            <a:r>
              <a:rPr lang="en-US" sz="1200" b="0" i="0" u="none" strike="noStrike" kern="1200" baseline="0" dirty="0" err="1" smtClean="0">
                <a:solidFill>
                  <a:schemeClr val="tx1"/>
                </a:solidFill>
                <a:latin typeface="+mn-lt"/>
                <a:ea typeface="+mn-ea"/>
                <a:cs typeface="+mn-cs"/>
              </a:rPr>
              <a:t>plage</a:t>
            </a:r>
            <a:r>
              <a:rPr lang="en-US" sz="1200" b="0" i="0" u="none" strike="noStrike" kern="1200" baseline="0" dirty="0" smtClean="0">
                <a:solidFill>
                  <a:schemeClr val="tx1"/>
                </a:solidFill>
                <a:latin typeface="+mn-lt"/>
                <a:ea typeface="+mn-ea"/>
                <a:cs typeface="+mn-cs"/>
              </a:rPr>
              <a:t> region of 150 G. (The </a:t>
            </a:r>
            <a:r>
              <a:rPr lang="en-US" sz="1200" b="0" i="0" u="none" strike="noStrike" kern="1200" baseline="0" dirty="0" err="1" smtClean="0">
                <a:solidFill>
                  <a:schemeClr val="tx1"/>
                </a:solidFill>
                <a:latin typeface="+mn-lt"/>
                <a:ea typeface="+mn-ea"/>
                <a:cs typeface="+mn-cs"/>
              </a:rPr>
              <a:t>plage</a:t>
            </a:r>
            <a:r>
              <a:rPr lang="en-US" sz="1200" b="0" i="0" u="none" strike="noStrike" kern="1200" baseline="0" dirty="0" smtClean="0">
                <a:solidFill>
                  <a:schemeClr val="tx1"/>
                </a:solidFill>
                <a:latin typeface="+mn-lt"/>
                <a:ea typeface="+mn-ea"/>
                <a:cs typeface="+mn-cs"/>
              </a:rPr>
              <a:t> curve can also represent older, decaying active regions that have no umbral features.). Various data indicate that </a:t>
            </a:r>
            <a:r>
              <a:rPr lang="en-US" sz="1200" b="0" i="1" u="none" strike="noStrike" kern="1200" baseline="0" dirty="0" smtClean="0">
                <a:solidFill>
                  <a:schemeClr val="tx1"/>
                </a:solidFill>
                <a:latin typeface="+mn-lt"/>
                <a:ea typeface="+mn-ea"/>
                <a:cs typeface="+mn-cs"/>
              </a:rPr>
              <a:t>β </a:t>
            </a:r>
            <a:r>
              <a:rPr lang="en-US" sz="1200" b="0" i="0" u="none" strike="noStrike" kern="1200" baseline="0" dirty="0" smtClean="0">
                <a:solidFill>
                  <a:schemeClr val="tx1"/>
                </a:solidFill>
                <a:latin typeface="+mn-lt"/>
                <a:ea typeface="+mn-ea"/>
                <a:cs typeface="+mn-cs"/>
              </a:rPr>
              <a:t>approaches unity at relatively low heights in the </a:t>
            </a:r>
            <a:r>
              <a:rPr lang="en-US" sz="1200" b="0" i="0" u="none" strike="noStrike" kern="1200" baseline="0" dirty="0" smtClean="0">
                <a:solidFill>
                  <a:schemeClr val="tx1"/>
                </a:solidFill>
                <a:latin typeface="+mn-lt"/>
                <a:ea typeface="+mn-ea"/>
                <a:cs typeface="+mn-cs"/>
              </a:rPr>
              <a:t>mid-corona.</a:t>
            </a:r>
            <a:endParaRPr lang="en-US" dirty="0"/>
          </a:p>
        </p:txBody>
      </p:sp>
    </p:spTree>
    <p:extLst>
      <p:ext uri="{BB962C8B-B14F-4D97-AF65-F5344CB8AC3E}">
        <p14:creationId xmlns:p14="http://schemas.microsoft.com/office/powerpoint/2010/main" val="2917220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quasi-stationary processes, when the displacement current can</a:t>
            </a:r>
            <a:r>
              <a:rPr lang="en-US" baseline="0" dirty="0" smtClean="0"/>
              <a:t> be neglected, the magnetic field and electric current are linked together such as curl B gives the electric current.</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paper by </a:t>
            </a:r>
            <a:r>
              <a:rPr lang="en-US" altLang="en-US" dirty="0" smtClean="0">
                <a:solidFill>
                  <a:schemeClr val="bg1"/>
                </a:solidFill>
              </a:rPr>
              <a:t>Alfven &amp; </a:t>
            </a:r>
            <a:r>
              <a:rPr lang="en-US" altLang="en-US" dirty="0" err="1" smtClean="0">
                <a:solidFill>
                  <a:schemeClr val="bg1"/>
                </a:solidFill>
              </a:rPr>
              <a:t>Carlqvist</a:t>
            </a:r>
            <a:r>
              <a:rPr lang="en-US" altLang="en-US" dirty="0" smtClean="0">
                <a:solidFill>
                  <a:schemeClr val="bg1"/>
                </a:solidFill>
              </a:rPr>
              <a:t> (1967) was inspired by the first measurement of the vertical electric</a:t>
            </a:r>
            <a:r>
              <a:rPr lang="en-US" altLang="en-US" baseline="0" dirty="0" smtClean="0">
                <a:solidFill>
                  <a:schemeClr val="bg1"/>
                </a:solidFill>
              </a:rPr>
              <a:t> currents at the photospheric level performed by </a:t>
            </a:r>
            <a:r>
              <a:rPr lang="en-US" altLang="en-US" baseline="0" dirty="0" err="1" smtClean="0">
                <a:solidFill>
                  <a:schemeClr val="bg1"/>
                </a:solidFill>
              </a:rPr>
              <a:t>Severny</a:t>
            </a:r>
            <a:r>
              <a:rPr lang="en-US" altLang="en-US" baseline="0" dirty="0" smtClean="0">
                <a:solidFill>
                  <a:schemeClr val="bg1"/>
                </a:solidFill>
              </a:rPr>
              <a:t> (1964, 1965).</a:t>
            </a:r>
            <a:endParaRPr lang="en-US" altLang="en-US" dirty="0" smtClean="0">
              <a:solidFill>
                <a:schemeClr val="bg1"/>
              </a:solidFill>
            </a:endParaRPr>
          </a:p>
        </p:txBody>
      </p:sp>
    </p:spTree>
    <p:extLst>
      <p:ext uri="{BB962C8B-B14F-4D97-AF65-F5344CB8AC3E}">
        <p14:creationId xmlns:p14="http://schemas.microsoft.com/office/powerpoint/2010/main" val="3043613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measurement based on probing the</a:t>
            </a:r>
            <a:r>
              <a:rPr lang="en-US" baseline="0" dirty="0" smtClean="0"/>
              <a:t> transverse component of the photospheric magnetic field using the linearly polarized components of the Zeeman-split magnetic sensitive optical lines. Here, the open and shaded areas show the positive (up) and negative (down) directions of the electric field.</a:t>
            </a:r>
          </a:p>
          <a:p>
            <a:endParaRPr lang="en-US" baseline="0" dirty="0" smtClean="0"/>
          </a:p>
          <a:p>
            <a:r>
              <a:rPr lang="en-US" baseline="0" dirty="0" smtClean="0"/>
              <a:t>Nowadays, such measurements are being performed routinely, using space data from </a:t>
            </a:r>
            <a:r>
              <a:rPr lang="en-US" baseline="0" dirty="0" err="1" smtClean="0"/>
              <a:t>Hinode</a:t>
            </a:r>
            <a:r>
              <a:rPr lang="en-US" baseline="0" dirty="0" smtClean="0"/>
              <a:t> or Solar Dynamic Observatory (SDO).</a:t>
            </a:r>
            <a:endParaRPr lang="en-US" dirty="0"/>
          </a:p>
        </p:txBody>
      </p:sp>
    </p:spTree>
    <p:extLst>
      <p:ext uri="{BB962C8B-B14F-4D97-AF65-F5344CB8AC3E}">
        <p14:creationId xmlns:p14="http://schemas.microsoft.com/office/powerpoint/2010/main" val="2109873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magnetic field and electric current density maps are derived from the data of the </a:t>
            </a:r>
            <a:r>
              <a:rPr lang="en-US" sz="1200" b="0" i="0" u="none" strike="noStrike" kern="1200" baseline="0" dirty="0" err="1" smtClean="0">
                <a:solidFill>
                  <a:schemeClr val="tx1"/>
                </a:solidFill>
                <a:latin typeface="+mn-lt"/>
                <a:ea typeface="+mn-ea"/>
                <a:cs typeface="+mn-cs"/>
              </a:rPr>
              <a:t>Helioseismic</a:t>
            </a:r>
            <a:r>
              <a:rPr lang="en-US" sz="1200" b="0" i="0" u="none" strike="noStrike" kern="1200" baseline="0" dirty="0" smtClean="0">
                <a:solidFill>
                  <a:schemeClr val="tx1"/>
                </a:solidFill>
                <a:latin typeface="+mn-lt"/>
                <a:ea typeface="+mn-ea"/>
                <a:cs typeface="+mn-cs"/>
              </a:rPr>
              <a:t> and Magnetic Imager (HMI) on SDO (</a:t>
            </a:r>
            <a:r>
              <a:rPr lang="en-US" sz="1200" b="0" i="0" u="none" strike="noStrike" kern="1200" baseline="0" dirty="0" err="1" smtClean="0">
                <a:solidFill>
                  <a:schemeClr val="tx1"/>
                </a:solidFill>
                <a:latin typeface="+mn-lt"/>
                <a:ea typeface="+mn-ea"/>
                <a:cs typeface="+mn-cs"/>
              </a:rPr>
              <a:t>Scherrer</a:t>
            </a:r>
            <a:r>
              <a:rPr lang="en-US" sz="1200" b="0" i="0" u="none" strike="noStrike" kern="1200" baseline="0" dirty="0" smtClean="0">
                <a:solidFill>
                  <a:schemeClr val="tx1"/>
                </a:solidFill>
                <a:latin typeface="+mn-lt"/>
                <a:ea typeface="+mn-ea"/>
                <a:cs typeface="+mn-cs"/>
              </a:rPr>
              <a:t> et al. 2012; </a:t>
            </a:r>
            <a:r>
              <a:rPr lang="en-US" sz="1200" b="0" i="0" u="none" strike="noStrike" kern="1200" baseline="0" dirty="0" err="1" smtClean="0">
                <a:solidFill>
                  <a:schemeClr val="tx1"/>
                </a:solidFill>
                <a:latin typeface="+mn-lt"/>
                <a:ea typeface="+mn-ea"/>
                <a:cs typeface="+mn-cs"/>
              </a:rPr>
              <a:t>Schou</a:t>
            </a:r>
            <a:r>
              <a:rPr lang="en-US" sz="1200" b="0" i="0" u="none" strike="noStrike" kern="1200" baseline="0" dirty="0" smtClean="0">
                <a:solidFill>
                  <a:schemeClr val="tx1"/>
                </a:solidFill>
                <a:latin typeface="+mn-lt"/>
                <a:ea typeface="+mn-ea"/>
                <a:cs typeface="+mn-cs"/>
              </a:rPr>
              <a:t> et al. 2012). The HMI instrument provides images of the entire Sun in six narrow spectral bands in a single iron line (</a:t>
            </a:r>
            <a:r>
              <a:rPr lang="en-US" sz="1200" b="0" i="0" u="none" strike="noStrike" kern="1200" baseline="0" dirty="0" err="1" smtClean="0">
                <a:solidFill>
                  <a:schemeClr val="tx1"/>
                </a:solidFill>
                <a:latin typeface="+mn-lt"/>
                <a:ea typeface="+mn-ea"/>
                <a:cs typeface="+mn-cs"/>
              </a:rPr>
              <a:t>FeI</a:t>
            </a:r>
            <a:r>
              <a:rPr lang="en-US" sz="1200" b="0" i="0" u="none" strike="noStrike" kern="1200" baseline="0" dirty="0" smtClean="0">
                <a:solidFill>
                  <a:schemeClr val="tx1"/>
                </a:solidFill>
                <a:latin typeface="+mn-lt"/>
                <a:ea typeface="+mn-ea"/>
                <a:cs typeface="+mn-cs"/>
              </a:rPr>
              <a:t> 617.33 nm) and in four different states of polarization. This</a:t>
            </a:r>
          </a:p>
          <a:p>
            <a:r>
              <a:rPr lang="en-US" sz="1200" b="0" i="0" u="none" strike="noStrike" kern="1200" baseline="0" dirty="0" smtClean="0">
                <a:solidFill>
                  <a:schemeClr val="tx1"/>
                </a:solidFill>
                <a:latin typeface="+mn-lt"/>
                <a:ea typeface="+mn-ea"/>
                <a:cs typeface="+mn-cs"/>
              </a:rPr>
              <a:t>set of 24 images provides </a:t>
            </a:r>
            <a:r>
              <a:rPr lang="en-US" sz="1200" b="0" i="0" u="none" strike="noStrike" kern="1200" baseline="0" dirty="0" err="1" smtClean="0">
                <a:solidFill>
                  <a:schemeClr val="tx1"/>
                </a:solidFill>
                <a:latin typeface="+mn-lt"/>
                <a:ea typeface="+mn-ea"/>
                <a:cs typeface="+mn-cs"/>
              </a:rPr>
              <a:t>spectropolarimetric</a:t>
            </a:r>
            <a:r>
              <a:rPr lang="en-US" sz="1200" b="0" i="0" u="none" strike="noStrike" kern="1200" baseline="0" dirty="0" smtClean="0">
                <a:solidFill>
                  <a:schemeClr val="tx1"/>
                </a:solidFill>
                <a:latin typeface="+mn-lt"/>
                <a:ea typeface="+mn-ea"/>
                <a:cs typeface="+mn-cs"/>
              </a:rPr>
              <a:t> data to enable the calculation of the full vector magnetic field (inverse problem, ME), at the altitude of formation of the spectral line, which is at the photospheric level in this case. The three components of the photospheric vector magnetic field can be calculated together with the vertical component of the electric current density if the ME </a:t>
            </a:r>
            <a:r>
              <a:rPr lang="en-US" sz="1200" b="0" i="0" u="none" strike="noStrike" kern="1200" baseline="0" dirty="0" smtClean="0">
                <a:solidFill>
                  <a:schemeClr val="tx1"/>
                </a:solidFill>
                <a:latin typeface="+mn-lt"/>
                <a:ea typeface="+mn-ea"/>
                <a:cs typeface="+mn-cs"/>
              </a:rPr>
              <a:t>inversion </a:t>
            </a:r>
            <a:r>
              <a:rPr lang="en-US" sz="1200" b="0" i="0" u="none" strike="noStrike" kern="1200" baseline="0" dirty="0" smtClean="0">
                <a:solidFill>
                  <a:schemeClr val="tx1"/>
                </a:solidFill>
                <a:latin typeface="+mn-lt"/>
                <a:ea typeface="+mn-ea"/>
                <a:cs typeface="+mn-cs"/>
              </a:rPr>
              <a:t>is used. </a:t>
            </a:r>
            <a:r>
              <a:rPr lang="en-US" sz="1200" b="1" i="0" u="none" strike="noStrike" kern="1200" baseline="0" dirty="0" smtClean="0">
                <a:solidFill>
                  <a:schemeClr val="tx1"/>
                </a:solidFill>
                <a:latin typeface="+mn-lt"/>
                <a:ea typeface="+mn-ea"/>
                <a:cs typeface="+mn-cs"/>
              </a:rPr>
              <a:t>The spatial resolution is 0.91 </a:t>
            </a:r>
            <a:r>
              <a:rPr lang="en-US" sz="1200" b="1" i="0" u="none" strike="noStrike" kern="1200" baseline="0" dirty="0" err="1" smtClean="0">
                <a:solidFill>
                  <a:schemeClr val="tx1"/>
                </a:solidFill>
                <a:latin typeface="+mn-lt"/>
                <a:ea typeface="+mn-ea"/>
                <a:cs typeface="+mn-cs"/>
              </a:rPr>
              <a:t>arcsec</a:t>
            </a:r>
            <a:r>
              <a:rPr lang="en-US" sz="1200" b="1" i="0" u="none" strike="noStrike" kern="1200" baseline="0" dirty="0" smtClean="0">
                <a:solidFill>
                  <a:schemeClr val="tx1"/>
                </a:solidFill>
                <a:latin typeface="+mn-lt"/>
                <a:ea typeface="+mn-ea"/>
                <a:cs typeface="+mn-cs"/>
              </a:rPr>
              <a:t> and one map of the vector magnetic field and of the vertical electric current can be calculated at a 12 minute-time cadence</a:t>
            </a:r>
            <a:r>
              <a:rPr lang="en-US" sz="1200" b="0" i="0" u="none" strike="noStrike" kern="1200" baseline="0" dirty="0" smtClean="0">
                <a:solidFill>
                  <a:schemeClr val="tx1"/>
                </a:solidFill>
                <a:latin typeface="+mn-lt"/>
                <a:ea typeface="+mn-ea"/>
                <a:cs typeface="+mn-cs"/>
              </a:rPr>
              <a:t>. IQUV data were used for inversion with the Milne-Eddington inversion code UNNOFIT (</a:t>
            </a:r>
            <a:r>
              <a:rPr lang="en-US" sz="1200" b="0" i="0" u="none" strike="noStrike" kern="1200" baseline="0" dirty="0" err="1" smtClean="0">
                <a:solidFill>
                  <a:schemeClr val="tx1"/>
                </a:solidFill>
                <a:latin typeface="+mn-lt"/>
                <a:ea typeface="+mn-ea"/>
                <a:cs typeface="+mn-cs"/>
              </a:rPr>
              <a:t>Bommier</a:t>
            </a:r>
            <a:r>
              <a:rPr lang="en-US" sz="1200" b="0" i="0" u="none" strike="noStrike" kern="1200" baseline="0" dirty="0" smtClean="0">
                <a:solidFill>
                  <a:schemeClr val="tx1"/>
                </a:solidFill>
                <a:latin typeface="+mn-lt"/>
                <a:ea typeface="+mn-ea"/>
                <a:cs typeface="+mn-cs"/>
              </a:rPr>
              <a:t> et al. 2007). </a:t>
            </a:r>
          </a:p>
          <a:p>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Fig. 1. </a:t>
            </a:r>
            <a:r>
              <a:rPr lang="en-US" sz="1200" b="0" i="0" u="none" strike="noStrike" kern="1200" baseline="0" dirty="0" smtClean="0">
                <a:solidFill>
                  <a:schemeClr val="tx1"/>
                </a:solidFill>
                <a:latin typeface="+mn-lt"/>
                <a:ea typeface="+mn-ea"/>
                <a:cs typeface="+mn-cs"/>
              </a:rPr>
              <a:t>Left: vector magnetic field map, right: vertical electric current density map of the active region NOAA AR 11158; produced from HMI data, on February 15 2011 at 01:48:00 UT, and represented in the plane-of-sky. Left: the arrows represent the horizontal component of the field (for horizontal component greater than 100 G), and the colors represent the intensity of the vertical magnetic field (see scale). Right: vertical component of the electric current density (see color scale).</a:t>
            </a:r>
          </a:p>
          <a:p>
            <a:r>
              <a:rPr lang="en-US" sz="1200" b="0" i="0" u="none" strike="noStrike" kern="1200" baseline="0" dirty="0" smtClean="0">
                <a:solidFill>
                  <a:schemeClr val="tx1"/>
                </a:solidFill>
                <a:latin typeface="+mn-lt"/>
                <a:ea typeface="+mn-ea"/>
                <a:cs typeface="+mn-cs"/>
              </a:rPr>
              <a:t>       </a:t>
            </a:r>
            <a:endParaRPr lang="en-US" dirty="0"/>
          </a:p>
        </p:txBody>
      </p:sp>
    </p:spTree>
    <p:extLst>
      <p:ext uri="{BB962C8B-B14F-4D97-AF65-F5344CB8AC3E}">
        <p14:creationId xmlns:p14="http://schemas.microsoft.com/office/powerpoint/2010/main" val="1545424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White light image of a sunspot taken with SOT on board the </a:t>
            </a:r>
            <a:r>
              <a:rPr lang="en-US" dirty="0" err="1" smtClean="0"/>
              <a:t>Hinode</a:t>
            </a:r>
            <a:r>
              <a:rPr lang="en-US" dirty="0" smtClean="0"/>
              <a:t> satellite. The resolution is 2”. Visualization by </a:t>
            </a:r>
            <a:r>
              <a:rPr lang="en-US" dirty="0" err="1" smtClean="0"/>
              <a:t>Hinode</a:t>
            </a:r>
            <a:r>
              <a:rPr lang="en-US" dirty="0" smtClean="0"/>
              <a:t> scientists. Right: Vector </a:t>
            </a:r>
            <a:r>
              <a:rPr lang="en-US" dirty="0" err="1" smtClean="0"/>
              <a:t>magnetogram</a:t>
            </a:r>
            <a:r>
              <a:rPr lang="en-US" dirty="0" smtClean="0"/>
              <a:t> showing in red the direction of the magnetic field and its strength (length of the bar). The movie shows the evolution in the photospheric fields that has led to an X class flare in the lower part of the active region. </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Photospheric observations clearly support the scenario that flare energy originates from free magnetic energy in excess of the potential value (defined by the photospheric boundary) or, equivalently, from electric currents in the corona. For a rapid release, the currents must be concentrated into small regions. </a:t>
            </a:r>
            <a:endParaRPr lang="en-US" dirty="0"/>
          </a:p>
        </p:txBody>
      </p:sp>
    </p:spTree>
    <p:extLst>
      <p:ext uri="{BB962C8B-B14F-4D97-AF65-F5344CB8AC3E}">
        <p14:creationId xmlns:p14="http://schemas.microsoft.com/office/powerpoint/2010/main" val="118885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To obtain a 3D picture</a:t>
            </a:r>
            <a:r>
              <a:rPr lang="en-US" sz="1200" b="0" i="0" u="none" strike="noStrike" kern="1200" baseline="0" dirty="0" smtClean="0">
                <a:solidFill>
                  <a:schemeClr val="tx1"/>
                </a:solidFill>
                <a:latin typeface="+mn-lt"/>
                <a:ea typeface="+mn-ea"/>
                <a:cs typeface="+mn-cs"/>
              </a:rPr>
              <a:t> of electric currents at the photospheric level, </a:t>
            </a:r>
            <a:r>
              <a:rPr lang="en-US" dirty="0" err="1" smtClean="0">
                <a:solidFill>
                  <a:schemeClr val="bg1"/>
                </a:solidFill>
              </a:rPr>
              <a:t>Puschmann</a:t>
            </a:r>
            <a:r>
              <a:rPr lang="en-US" dirty="0" smtClean="0">
                <a:solidFill>
                  <a:schemeClr val="bg1"/>
                </a:solidFill>
              </a:rPr>
              <a:t> et al. (2010) used a more advanced, than ME, inversion based on a 3D geometrical model </a:t>
            </a:r>
            <a:r>
              <a:rPr lang="en-US" sz="1200" b="0" i="0" u="none" strike="noStrike" kern="1200" baseline="0" dirty="0" smtClean="0">
                <a:solidFill>
                  <a:schemeClr val="tx1"/>
                </a:solidFill>
                <a:latin typeface="+mn-lt"/>
                <a:ea typeface="+mn-ea"/>
                <a:cs typeface="+mn-cs"/>
              </a:rPr>
              <a:t>of a section of the inner penumbra of a sunspot. Stating somewhat simplistically, the authors took into account the fact that a spectral line is formed in a finite layer, rather than from a surface. This approach yields very interesting results summarized in this slide.</a:t>
            </a: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Upper panel: </a:t>
            </a:r>
            <a:r>
              <a:rPr lang="en-US" sz="1200" b="0" i="1" u="none" strike="noStrike" kern="1200" baseline="0" dirty="0" err="1" smtClean="0">
                <a:solidFill>
                  <a:schemeClr val="tx1"/>
                </a:solidFill>
                <a:latin typeface="+mn-lt"/>
                <a:ea typeface="+mn-ea"/>
                <a:cs typeface="+mn-cs"/>
              </a:rPr>
              <a:t>Bz</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(in color) and  </a:t>
            </a:r>
            <a:r>
              <a:rPr lang="en-US" sz="1200" b="0" i="1" u="none" strike="noStrike" kern="1200" baseline="0" dirty="0" err="1" smtClean="0">
                <a:solidFill>
                  <a:schemeClr val="tx1"/>
                </a:solidFill>
                <a:latin typeface="+mn-lt"/>
                <a:ea typeface="+mn-ea"/>
                <a:cs typeface="+mn-cs"/>
              </a:rPr>
              <a:t>B</a:t>
            </a:r>
            <a:r>
              <a:rPr lang="en-US" sz="1200" b="0" i="0" u="none" strike="noStrike" kern="1200" baseline="0" dirty="0" err="1" smtClean="0">
                <a:solidFill>
                  <a:schemeClr val="tx1"/>
                </a:solidFill>
                <a:latin typeface="+mn-lt"/>
                <a:ea typeface="+mn-ea"/>
                <a:cs typeface="+mn-cs"/>
              </a:rPr>
              <a:t>hor</a:t>
            </a:r>
            <a:r>
              <a:rPr lang="en-US" sz="1200" b="0" i="0" u="none" strike="noStrike" kern="1200" baseline="0" dirty="0" smtClean="0">
                <a:solidFill>
                  <a:schemeClr val="tx1"/>
                </a:solidFill>
                <a:latin typeface="+mn-lt"/>
                <a:ea typeface="+mn-ea"/>
                <a:cs typeface="+mn-cs"/>
              </a:rPr>
              <a:t> (arrows) at </a:t>
            </a:r>
            <a:r>
              <a:rPr lang="en-US" sz="1200" b="0" i="1" u="none" strike="noStrike" kern="1200" baseline="0" dirty="0" smtClean="0">
                <a:solidFill>
                  <a:schemeClr val="tx1"/>
                </a:solidFill>
                <a:latin typeface="+mn-lt"/>
                <a:ea typeface="+mn-ea"/>
                <a:cs typeface="+mn-cs"/>
              </a:rPr>
              <a:t>z </a:t>
            </a:r>
            <a:r>
              <a:rPr lang="en-US" sz="1200" b="0" i="0" u="none" strike="noStrike" kern="1200" baseline="0" dirty="0" smtClean="0">
                <a:solidFill>
                  <a:schemeClr val="tx1"/>
                </a:solidFill>
                <a:latin typeface="+mn-lt"/>
                <a:ea typeface="+mn-ea"/>
                <a:cs typeface="+mn-cs"/>
              </a:rPr>
              <a:t>= 200 km. The size of the arrows ranges from 1220 to 1900 G. The contour lines enclose areas with </a:t>
            </a:r>
            <a:r>
              <a:rPr lang="en-US" sz="1200" b="0" i="1" u="none" strike="noStrike" kern="1200" baseline="0" dirty="0" smtClean="0">
                <a:solidFill>
                  <a:schemeClr val="tx1"/>
                </a:solidFill>
                <a:latin typeface="+mn-lt"/>
                <a:ea typeface="+mn-ea"/>
                <a:cs typeface="+mn-cs"/>
              </a:rPr>
              <a:t>J &gt; </a:t>
            </a:r>
            <a:r>
              <a:rPr lang="en-US" sz="1200" b="0" i="0" u="none" strike="noStrike" kern="1200" baseline="0" dirty="0" smtClean="0">
                <a:solidFill>
                  <a:schemeClr val="tx1"/>
                </a:solidFill>
                <a:latin typeface="+mn-lt"/>
                <a:ea typeface="+mn-ea"/>
                <a:cs typeface="+mn-cs"/>
              </a:rPr>
              <a:t>120 mA m</a:t>
            </a:r>
            <a:r>
              <a:rPr lang="en-US" sz="1200" b="0" i="0" u="none" strike="noStrike" kern="1200" baseline="3000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Lower panel: </a:t>
            </a:r>
            <a:r>
              <a:rPr lang="en-US" sz="1200" b="0" i="1" u="none" strike="noStrike" kern="1200" baseline="0" dirty="0" err="1" smtClean="0">
                <a:solidFill>
                  <a:schemeClr val="tx1"/>
                </a:solidFill>
                <a:latin typeface="+mn-lt"/>
                <a:ea typeface="+mn-ea"/>
                <a:cs typeface="+mn-cs"/>
              </a:rPr>
              <a:t>Jz</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(in color) and </a:t>
            </a:r>
            <a:r>
              <a:rPr lang="en-US" sz="1200" b="0" i="1" u="none" strike="noStrike" kern="1200" baseline="0" dirty="0" err="1" smtClean="0">
                <a:solidFill>
                  <a:schemeClr val="tx1"/>
                </a:solidFill>
                <a:latin typeface="+mn-lt"/>
                <a:ea typeface="+mn-ea"/>
                <a:cs typeface="+mn-cs"/>
              </a:rPr>
              <a:t>J</a:t>
            </a:r>
            <a:r>
              <a:rPr lang="en-US" sz="1200" b="0" i="0" u="none" strike="noStrike" kern="1200" baseline="0" dirty="0" err="1" smtClean="0">
                <a:solidFill>
                  <a:schemeClr val="tx1"/>
                </a:solidFill>
                <a:latin typeface="+mn-lt"/>
                <a:ea typeface="+mn-ea"/>
                <a:cs typeface="+mn-cs"/>
              </a:rPr>
              <a:t>hor</a:t>
            </a:r>
            <a:r>
              <a:rPr lang="en-US" sz="1200" b="0" i="0" u="none" strike="noStrike" kern="1200" baseline="0" dirty="0" smtClean="0">
                <a:solidFill>
                  <a:schemeClr val="tx1"/>
                </a:solidFill>
                <a:latin typeface="+mn-lt"/>
                <a:ea typeface="+mn-ea"/>
                <a:cs typeface="+mn-cs"/>
              </a:rPr>
              <a:t> (arrows) at </a:t>
            </a:r>
            <a:r>
              <a:rPr lang="en-US" sz="1200" b="0" i="1" u="none" strike="noStrike" kern="1200" baseline="0" dirty="0" smtClean="0">
                <a:solidFill>
                  <a:schemeClr val="tx1"/>
                </a:solidFill>
                <a:latin typeface="+mn-lt"/>
                <a:ea typeface="+mn-ea"/>
                <a:cs typeface="+mn-cs"/>
              </a:rPr>
              <a:t>z </a:t>
            </a:r>
            <a:r>
              <a:rPr lang="en-US" sz="1200" b="0" i="0" u="none" strike="noStrike" kern="1200" baseline="0" dirty="0" smtClean="0">
                <a:solidFill>
                  <a:schemeClr val="tx1"/>
                </a:solidFill>
                <a:latin typeface="+mn-lt"/>
                <a:ea typeface="+mn-ea"/>
                <a:cs typeface="+mn-cs"/>
              </a:rPr>
              <a:t>= 200 km. The size of the arrows ranges from 1 to 365 mA m</a:t>
            </a:r>
            <a:r>
              <a:rPr lang="en-US" sz="1200" b="0" i="0" u="none" strike="noStrike" kern="1200" baseline="3000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The contour lines correspond to </a:t>
            </a:r>
            <a:r>
              <a:rPr lang="en-US" sz="1200" b="0" i="1" u="none" strike="noStrike" kern="1200" baseline="0" dirty="0" err="1" smtClean="0">
                <a:solidFill>
                  <a:schemeClr val="tx1"/>
                </a:solidFill>
                <a:latin typeface="+mn-lt"/>
                <a:ea typeface="+mn-ea"/>
                <a:cs typeface="+mn-cs"/>
              </a:rPr>
              <a:t>Bz</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equal to −650 G (solid lines) and to −450 G (dashed lines).</a:t>
            </a:r>
          </a:p>
          <a:p>
            <a:r>
              <a:rPr lang="en-US" sz="1200" b="1" i="0" u="none" strike="noStrike" kern="1200" baseline="0" dirty="0" smtClean="0">
                <a:solidFill>
                  <a:schemeClr val="tx1"/>
                </a:solidFill>
                <a:latin typeface="+mn-lt"/>
                <a:ea typeface="+mn-ea"/>
                <a:cs typeface="+mn-cs"/>
              </a:rPr>
              <a:t>Figure 2. </a:t>
            </a:r>
            <a:r>
              <a:rPr lang="en-US" sz="1200" b="0" i="0" u="none" strike="noStrike" kern="1200" baseline="0" dirty="0" smtClean="0">
                <a:solidFill>
                  <a:schemeClr val="tx1"/>
                </a:solidFill>
                <a:latin typeface="+mn-lt"/>
                <a:ea typeface="+mn-ea"/>
                <a:cs typeface="+mn-cs"/>
              </a:rPr>
              <a:t>Left panel: histogram of </a:t>
            </a:r>
            <a:r>
              <a:rPr lang="en-US" sz="1200" b="0" i="1" u="none" strike="noStrike" kern="1200" baseline="0" dirty="0" err="1" smtClean="0">
                <a:solidFill>
                  <a:schemeClr val="tx1"/>
                </a:solidFill>
                <a:latin typeface="+mn-lt"/>
                <a:ea typeface="+mn-ea"/>
                <a:cs typeface="+mn-cs"/>
              </a:rPr>
              <a:t>Jz</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at 200 km (black) and histogram of </a:t>
            </a:r>
            <a:r>
              <a:rPr lang="en-US" sz="1200" b="0" i="1" u="none" strike="noStrike" kern="1200" baseline="0" dirty="0" err="1" smtClean="0">
                <a:solidFill>
                  <a:schemeClr val="tx1"/>
                </a:solidFill>
                <a:latin typeface="+mn-lt"/>
                <a:ea typeface="+mn-ea"/>
                <a:cs typeface="+mn-cs"/>
              </a:rPr>
              <a:t>Jz</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retrieved from a Milne–Eddington inversion (blue). Middle and right panels: histograms of </a:t>
            </a:r>
            <a:r>
              <a:rPr lang="en-US" sz="1200" b="0" i="1" u="none" strike="noStrike" kern="1200" baseline="0" dirty="0" err="1" smtClean="0">
                <a:solidFill>
                  <a:schemeClr val="tx1"/>
                </a:solidFill>
                <a:latin typeface="+mn-lt"/>
                <a:ea typeface="+mn-ea"/>
                <a:cs typeface="+mn-cs"/>
              </a:rPr>
              <a:t>J</a:t>
            </a:r>
            <a:r>
              <a:rPr lang="en-US" sz="1200" b="0" i="0" u="none" strike="noStrike" kern="1200" baseline="0" dirty="0" err="1" smtClean="0">
                <a:solidFill>
                  <a:schemeClr val="tx1"/>
                </a:solidFill>
                <a:latin typeface="+mn-lt"/>
                <a:ea typeface="+mn-ea"/>
                <a:cs typeface="+mn-cs"/>
              </a:rPr>
              <a:t>hor</a:t>
            </a:r>
            <a:r>
              <a:rPr lang="en-US" sz="1200" b="0" i="0" u="none" strike="noStrike" kern="1200" baseline="0" dirty="0" smtClean="0">
                <a:solidFill>
                  <a:schemeClr val="tx1"/>
                </a:solidFill>
                <a:latin typeface="+mn-lt"/>
                <a:ea typeface="+mn-ea"/>
                <a:cs typeface="+mn-cs"/>
              </a:rPr>
              <a:t> and </a:t>
            </a:r>
            <a:r>
              <a:rPr lang="en-US" sz="1200" b="0" i="1" u="none" strike="noStrike" kern="1200" baseline="0" dirty="0" smtClean="0">
                <a:solidFill>
                  <a:schemeClr val="tx1"/>
                </a:solidFill>
                <a:latin typeface="+mn-lt"/>
                <a:ea typeface="+mn-ea"/>
                <a:cs typeface="+mn-cs"/>
              </a:rPr>
              <a:t>J </a:t>
            </a:r>
            <a:r>
              <a:rPr lang="en-US" sz="1200" b="0" i="0" u="none" strike="noStrike" kern="1200" baseline="0" dirty="0" smtClean="0">
                <a:solidFill>
                  <a:schemeClr val="tx1"/>
                </a:solidFill>
                <a:latin typeface="+mn-lt"/>
                <a:ea typeface="+mn-ea"/>
                <a:cs typeface="+mn-cs"/>
              </a:rPr>
              <a:t>evaluated at the same height layer. The red lines represent the corresponding error distributions.</a:t>
            </a:r>
          </a:p>
          <a:p>
            <a:r>
              <a:rPr lang="en-US" sz="1200" b="1" i="0" u="none" strike="noStrike" kern="1200" baseline="0" dirty="0" smtClean="0">
                <a:solidFill>
                  <a:schemeClr val="tx1"/>
                </a:solidFill>
                <a:latin typeface="+mn-lt"/>
                <a:ea typeface="+mn-ea"/>
                <a:cs typeface="+mn-cs"/>
              </a:rPr>
              <a:t>Figure 3. </a:t>
            </a:r>
            <a:r>
              <a:rPr lang="en-US" sz="1200" b="0" i="0" u="none" strike="noStrike" kern="1200" baseline="0" dirty="0" smtClean="0">
                <a:solidFill>
                  <a:schemeClr val="tx1"/>
                </a:solidFill>
                <a:latin typeface="+mn-lt"/>
                <a:ea typeface="+mn-ea"/>
                <a:cs typeface="+mn-cs"/>
              </a:rPr>
              <a:t>Upper left panel: histogram of the angle </a:t>
            </a:r>
            <a:r>
              <a:rPr lang="en-US" sz="1200" b="0" i="1" u="none" strike="noStrike" kern="1200" baseline="0" dirty="0" smtClean="0">
                <a:solidFill>
                  <a:schemeClr val="tx1"/>
                </a:solidFill>
                <a:latin typeface="+mn-lt"/>
                <a:ea typeface="+mn-ea"/>
                <a:cs typeface="+mn-cs"/>
              </a:rPr>
              <a:t>ψ </a:t>
            </a:r>
            <a:r>
              <a:rPr lang="en-US" sz="1200" b="0" i="0" u="none" strike="noStrike" kern="1200" baseline="0" dirty="0" smtClean="0">
                <a:solidFill>
                  <a:schemeClr val="tx1"/>
                </a:solidFill>
                <a:latin typeface="+mn-lt"/>
                <a:ea typeface="+mn-ea"/>
                <a:cs typeface="+mn-cs"/>
              </a:rPr>
              <a:t>between </a:t>
            </a:r>
            <a:r>
              <a:rPr lang="en-US" sz="1200" b="0" i="1" u="none" strike="noStrike" kern="1200" baseline="0" dirty="0" smtClean="0">
                <a:solidFill>
                  <a:schemeClr val="tx1"/>
                </a:solidFill>
                <a:latin typeface="+mn-lt"/>
                <a:ea typeface="+mn-ea"/>
                <a:cs typeface="+mn-cs"/>
              </a:rPr>
              <a:t>J</a:t>
            </a:r>
            <a:r>
              <a:rPr lang="en-US" sz="1200" b="0" i="0" u="none" strike="noStrike" kern="1200" baseline="0" dirty="0" smtClean="0">
                <a:solidFill>
                  <a:schemeClr val="tx1"/>
                </a:solidFill>
                <a:latin typeface="+mn-lt"/>
                <a:ea typeface="+mn-ea"/>
                <a:cs typeface="+mn-cs"/>
              </a:rPr>
              <a:t> and </a:t>
            </a:r>
            <a:r>
              <a:rPr lang="en-US" sz="1200" b="0" i="1" u="none" strike="noStrike" kern="1200" baseline="0" dirty="0" smtClean="0">
                <a:solidFill>
                  <a:schemeClr val="tx1"/>
                </a:solidFill>
                <a:latin typeface="+mn-lt"/>
                <a:ea typeface="+mn-ea"/>
                <a:cs typeface="+mn-cs"/>
              </a:rPr>
              <a:t>B</a:t>
            </a:r>
            <a:r>
              <a:rPr lang="en-US" sz="1200" b="0" i="0" u="none" strike="noStrike" kern="1200" baseline="0" dirty="0" smtClean="0">
                <a:solidFill>
                  <a:schemeClr val="tx1"/>
                </a:solidFill>
                <a:latin typeface="+mn-lt"/>
                <a:ea typeface="+mn-ea"/>
                <a:cs typeface="+mn-cs"/>
              </a:rPr>
              <a:t> at </a:t>
            </a:r>
            <a:r>
              <a:rPr lang="en-US" sz="1200" b="0" i="1" u="none" strike="noStrike" kern="1200" baseline="0" dirty="0" smtClean="0">
                <a:solidFill>
                  <a:schemeClr val="tx1"/>
                </a:solidFill>
                <a:latin typeface="+mn-lt"/>
                <a:ea typeface="+mn-ea"/>
                <a:cs typeface="+mn-cs"/>
              </a:rPr>
              <a:t>z </a:t>
            </a:r>
            <a:r>
              <a:rPr lang="en-US" sz="1200" b="0" i="0" u="none" strike="noStrike" kern="1200" baseline="0" dirty="0" smtClean="0">
                <a:solidFill>
                  <a:schemeClr val="tx1"/>
                </a:solidFill>
                <a:latin typeface="+mn-lt"/>
                <a:ea typeface="+mn-ea"/>
                <a:cs typeface="+mn-cs"/>
              </a:rPr>
              <a:t>=0 km. Upper right panel: histogram of the difference between the inclination from the vertical of </a:t>
            </a:r>
            <a:r>
              <a:rPr lang="en-US" sz="1200" b="0" i="1" u="none" strike="noStrike" kern="1200" baseline="0" dirty="0" smtClean="0">
                <a:solidFill>
                  <a:schemeClr val="tx1"/>
                </a:solidFill>
                <a:latin typeface="+mn-lt"/>
                <a:ea typeface="+mn-ea"/>
                <a:cs typeface="+mn-cs"/>
              </a:rPr>
              <a:t>B</a:t>
            </a:r>
            <a:r>
              <a:rPr lang="en-US" sz="1200" b="0" i="0" u="none" strike="noStrike" kern="1200" baseline="0" dirty="0" smtClean="0">
                <a:solidFill>
                  <a:schemeClr val="tx1"/>
                </a:solidFill>
                <a:latin typeface="+mn-lt"/>
                <a:ea typeface="+mn-ea"/>
                <a:cs typeface="+mn-cs"/>
              </a:rPr>
              <a:t> and </a:t>
            </a:r>
            <a:r>
              <a:rPr lang="en-US" sz="1200" b="0" i="1" u="none" strike="noStrike" kern="1200" baseline="0" dirty="0" smtClean="0">
                <a:solidFill>
                  <a:schemeClr val="tx1"/>
                </a:solidFill>
                <a:latin typeface="+mn-lt"/>
                <a:ea typeface="+mn-ea"/>
                <a:cs typeface="+mn-cs"/>
              </a:rPr>
              <a:t>J</a:t>
            </a:r>
            <a:r>
              <a:rPr lang="en-US" sz="1200" b="0" i="0" u="none" strike="noStrike" kern="1200" baseline="0" dirty="0" smtClean="0">
                <a:solidFill>
                  <a:schemeClr val="tx1"/>
                </a:solidFill>
                <a:latin typeface="+mn-lt"/>
                <a:ea typeface="+mn-ea"/>
                <a:cs typeface="+mn-cs"/>
              </a:rPr>
              <a:t> at </a:t>
            </a:r>
            <a:r>
              <a:rPr lang="en-US" sz="1200" b="0" i="1" u="none" strike="noStrike" kern="1200" baseline="0" dirty="0" smtClean="0">
                <a:solidFill>
                  <a:schemeClr val="tx1"/>
                </a:solidFill>
                <a:latin typeface="+mn-lt"/>
                <a:ea typeface="+mn-ea"/>
                <a:cs typeface="+mn-cs"/>
              </a:rPr>
              <a:t>z </a:t>
            </a:r>
            <a:r>
              <a:rPr lang="en-US" sz="1200" b="0" i="0" u="none" strike="noStrike" kern="1200" baseline="0" dirty="0" smtClean="0">
                <a:solidFill>
                  <a:schemeClr val="tx1"/>
                </a:solidFill>
                <a:latin typeface="+mn-lt"/>
                <a:ea typeface="+mn-ea"/>
                <a:cs typeface="+mn-cs"/>
              </a:rPr>
              <a:t>= 0 km. Lower left panel: the same for the difference in azimuth. Lower right panel: energy dissipated by electrical currents in units of 10</a:t>
            </a:r>
            <a:r>
              <a:rPr lang="en-US" sz="1200" b="0" i="0" u="none" strike="noStrike" kern="1200" baseline="30000" dirty="0" smtClean="0">
                <a:solidFill>
                  <a:schemeClr val="tx1"/>
                </a:solidFill>
                <a:latin typeface="+mn-lt"/>
                <a:ea typeface="+mn-ea"/>
                <a:cs typeface="+mn-cs"/>
              </a:rPr>
              <a:t>−5</a:t>
            </a:r>
            <a:r>
              <a:rPr lang="en-US" sz="1200" b="0" i="0" u="none" strike="noStrike" kern="1200" baseline="0" dirty="0" smtClean="0">
                <a:solidFill>
                  <a:schemeClr val="tx1"/>
                </a:solidFill>
                <a:latin typeface="+mn-lt"/>
                <a:ea typeface="+mn-ea"/>
                <a:cs typeface="+mn-cs"/>
              </a:rPr>
              <a:t> solar flux (between 0 and 200 km, black, between −225 and 200 km, blue). In all the panels, the red line corresponds to angles and energies evaluated for those pixels with </a:t>
            </a:r>
            <a:r>
              <a:rPr lang="en-US" sz="1200" b="0" i="1" u="none" strike="noStrike" kern="1200" baseline="0" dirty="0" smtClean="0">
                <a:solidFill>
                  <a:schemeClr val="tx1"/>
                </a:solidFill>
                <a:latin typeface="+mn-lt"/>
                <a:ea typeface="+mn-ea"/>
                <a:cs typeface="+mn-cs"/>
              </a:rPr>
              <a:t>J </a:t>
            </a:r>
            <a:r>
              <a:rPr lang="en-US" sz="1200" b="0" i="0" u="none" strike="noStrike" kern="1200" baseline="0" dirty="0" smtClean="0">
                <a:solidFill>
                  <a:schemeClr val="tx1"/>
                </a:solidFill>
                <a:latin typeface="+mn-lt"/>
                <a:ea typeface="+mn-ea"/>
                <a:cs typeface="+mn-cs"/>
              </a:rPr>
              <a:t>(</a:t>
            </a:r>
            <a:r>
              <a:rPr lang="en-US" sz="1200" b="0" i="1" u="none" strike="noStrike" kern="1200" baseline="0" dirty="0" smtClean="0">
                <a:solidFill>
                  <a:schemeClr val="tx1"/>
                </a:solidFill>
                <a:latin typeface="+mn-lt"/>
                <a:ea typeface="+mn-ea"/>
                <a:cs typeface="+mn-cs"/>
              </a:rPr>
              <a:t>z </a:t>
            </a:r>
            <a:r>
              <a:rPr lang="en-US" sz="1200" b="0" i="0" u="none" strike="noStrike" kern="1200" baseline="0" dirty="0" smtClean="0">
                <a:solidFill>
                  <a:schemeClr val="tx1"/>
                </a:solidFill>
                <a:latin typeface="+mn-lt"/>
                <a:ea typeface="+mn-ea"/>
                <a:cs typeface="+mn-cs"/>
              </a:rPr>
              <a:t>= 200) </a:t>
            </a:r>
            <a:r>
              <a:rPr lang="en-US" sz="1200" b="0" i="1" u="none" strike="noStrike" kern="1200" baseline="0" dirty="0" smtClean="0">
                <a:solidFill>
                  <a:schemeClr val="tx1"/>
                </a:solidFill>
                <a:latin typeface="+mn-lt"/>
                <a:ea typeface="+mn-ea"/>
                <a:cs typeface="+mn-cs"/>
              </a:rPr>
              <a:t>&gt; </a:t>
            </a:r>
            <a:r>
              <a:rPr lang="en-US" sz="1200" b="0" i="0" u="none" strike="noStrike" kern="1200" baseline="0" dirty="0" smtClean="0">
                <a:solidFill>
                  <a:schemeClr val="tx1"/>
                </a:solidFill>
                <a:latin typeface="+mn-lt"/>
                <a:ea typeface="+mn-ea"/>
                <a:cs typeface="+mn-cs"/>
              </a:rPr>
              <a:t>120 mA m</a:t>
            </a:r>
            <a:r>
              <a:rPr lang="en-US" sz="1200" b="0" i="0" u="none" strike="noStrike" kern="1200" baseline="3000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a:t>
            </a:r>
            <a:endParaRPr lang="en-US" dirty="0"/>
          </a:p>
        </p:txBody>
      </p:sp>
    </p:spTree>
    <p:extLst>
      <p:ext uri="{BB962C8B-B14F-4D97-AF65-F5344CB8AC3E}">
        <p14:creationId xmlns:p14="http://schemas.microsoft.com/office/powerpoint/2010/main" val="357787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 8 Schematic structure of Quiet Sun regions. This illustration is based on the cartoon by </a:t>
            </a:r>
            <a:r>
              <a:rPr lang="en-US" sz="1200" b="0" i="0" u="none" strike="noStrike" kern="1200" baseline="0" dirty="0" err="1" smtClean="0">
                <a:solidFill>
                  <a:schemeClr val="tx1"/>
                </a:solidFill>
                <a:latin typeface="+mn-lt"/>
                <a:ea typeface="+mn-ea"/>
                <a:cs typeface="+mn-cs"/>
              </a:rPr>
              <a:t>Wedemeyer-B¨ohm</a:t>
            </a:r>
            <a:r>
              <a:rPr lang="en-US" sz="1200" b="0" i="0" u="none" strike="noStrike" kern="1200" baseline="0" dirty="0" smtClean="0">
                <a:solidFill>
                  <a:schemeClr val="tx1"/>
                </a:solidFill>
                <a:latin typeface="+mn-lt"/>
                <a:ea typeface="+mn-ea"/>
                <a:cs typeface="+mn-cs"/>
              </a:rPr>
              <a:t> et al. (2009) but has been updated and now contains vortex flows and torsional motions. The horizontally aligned colored areas represent the layers which are mapped by ALMA.</a:t>
            </a:r>
            <a:endParaRPr lang="en-US" dirty="0"/>
          </a:p>
        </p:txBody>
      </p:sp>
    </p:spTree>
    <p:extLst>
      <p:ext uri="{BB962C8B-B14F-4D97-AF65-F5344CB8AC3E}">
        <p14:creationId xmlns:p14="http://schemas.microsoft.com/office/powerpoint/2010/main" val="4231030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fld id="{C4D1F905-42E6-441F-BE9A-2552AD37F0F1}" type="datetime1">
              <a:rPr lang="en-US"/>
              <a:pPr>
                <a:defRPr/>
              </a:pPr>
              <a:t>7/12/2016</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CF126AE1-082C-40FF-9BB4-41B626042857}" type="slidenum">
              <a:rPr lang="en-US"/>
              <a:pPr>
                <a:defRPr/>
              </a:pPr>
              <a:t>‹#›</a:t>
            </a:fld>
            <a:endParaRPr lang="en-US" dirty="0"/>
          </a:p>
        </p:txBody>
      </p:sp>
    </p:spTree>
    <p:extLst>
      <p:ext uri="{BB962C8B-B14F-4D97-AF65-F5344CB8AC3E}">
        <p14:creationId xmlns:p14="http://schemas.microsoft.com/office/powerpoint/2010/main" val="263805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0D4D50EB-186E-4CCD-864D-83D8C4B51283}" type="datetime1">
              <a:rPr lang="en-US"/>
              <a:pPr>
                <a:defRPr/>
              </a:pPr>
              <a:t>7/12/2016</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8FFFA146-6F7F-438C-AAE7-6F3557766F42}" type="slidenum">
              <a:rPr lang="en-US"/>
              <a:pPr>
                <a:defRPr/>
              </a:pPr>
              <a:t>‹#›</a:t>
            </a:fld>
            <a:endParaRPr lang="en-US" dirty="0"/>
          </a:p>
        </p:txBody>
      </p:sp>
    </p:spTree>
    <p:extLst>
      <p:ext uri="{BB962C8B-B14F-4D97-AF65-F5344CB8AC3E}">
        <p14:creationId xmlns:p14="http://schemas.microsoft.com/office/powerpoint/2010/main" val="3284643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57D8A796-0ECE-4AB3-8187-F2DC5C62F80C}" type="datetime1">
              <a:rPr lang="en-US"/>
              <a:pPr>
                <a:defRPr/>
              </a:pPr>
              <a:t>7/12/2016</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E507443D-FE6F-4E54-BC1A-89604651657E}" type="slidenum">
              <a:rPr lang="en-US"/>
              <a:pPr>
                <a:defRPr/>
              </a:pPr>
              <a:t>‹#›</a:t>
            </a:fld>
            <a:endParaRPr lang="en-US" dirty="0"/>
          </a:p>
        </p:txBody>
      </p:sp>
    </p:spTree>
    <p:extLst>
      <p:ext uri="{BB962C8B-B14F-4D97-AF65-F5344CB8AC3E}">
        <p14:creationId xmlns:p14="http://schemas.microsoft.com/office/powerpoint/2010/main" val="1826636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fld id="{8A9C897C-D0E2-4D62-B2B2-C9976B7D6E4D}" type="datetime1">
              <a:rPr lang="en-US"/>
              <a:pPr>
                <a:defRPr/>
              </a:pPr>
              <a:t>7/12/2016</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894C451-7DA7-479B-B2D3-DA4D1808F41A}" type="slidenum">
              <a:rPr lang="en-US"/>
              <a:pPr>
                <a:defRPr/>
              </a:pPr>
              <a:t>‹#›</a:t>
            </a:fld>
            <a:endParaRPr lang="en-US" dirty="0"/>
          </a:p>
        </p:txBody>
      </p:sp>
    </p:spTree>
    <p:extLst>
      <p:ext uri="{BB962C8B-B14F-4D97-AF65-F5344CB8AC3E}">
        <p14:creationId xmlns:p14="http://schemas.microsoft.com/office/powerpoint/2010/main" val="2292637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fld id="{D2748CFA-B2D5-4364-A92F-92B6BDA79B5D}" type="datetime1">
              <a:rPr lang="en-US"/>
              <a:pPr>
                <a:defRPr/>
              </a:pPr>
              <a:t>7/12/2016</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7C62904B-E4FE-438C-859A-5BE41A74371D}" type="slidenum">
              <a:rPr lang="en-US"/>
              <a:pPr>
                <a:defRPr/>
              </a:pPr>
              <a:t>‹#›</a:t>
            </a:fld>
            <a:endParaRPr lang="en-US" dirty="0"/>
          </a:p>
        </p:txBody>
      </p:sp>
    </p:spTree>
    <p:extLst>
      <p:ext uri="{BB962C8B-B14F-4D97-AF65-F5344CB8AC3E}">
        <p14:creationId xmlns:p14="http://schemas.microsoft.com/office/powerpoint/2010/main" val="1204523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9DB6CD5-C3AF-4693-A2CC-5E6B16921964}" type="datetime1">
              <a:rPr lang="en-US"/>
              <a:pPr>
                <a:defRPr/>
              </a:pPr>
              <a:t>7/12/2016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9981EE-64A5-4D05-AFC9-E1DA2024C331}" type="slidenum">
              <a:rPr lang="en-US"/>
              <a:pPr>
                <a:defRPr/>
              </a:pPr>
              <a:t>‹#›</a:t>
            </a:fld>
            <a:endParaRPr lang="en-US"/>
          </a:p>
        </p:txBody>
      </p:sp>
    </p:spTree>
    <p:extLst>
      <p:ext uri="{BB962C8B-B14F-4D97-AF65-F5344CB8AC3E}">
        <p14:creationId xmlns:p14="http://schemas.microsoft.com/office/powerpoint/2010/main" val="311422983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822B34E1-20E2-4C87-94A2-C8EE139E199C}" type="datetime1">
              <a:rPr lang="en-US"/>
              <a:pPr>
                <a:defRPr/>
              </a:pPr>
              <a:t>7/12/2016</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9F7BAD92-0321-4DE6-852E-CE44879B317B}" type="slidenum">
              <a:rPr lang="en-US"/>
              <a:pPr>
                <a:defRPr/>
              </a:pPr>
              <a:t>‹#›</a:t>
            </a:fld>
            <a:endParaRPr lang="en-US" dirty="0"/>
          </a:p>
        </p:txBody>
      </p:sp>
    </p:spTree>
    <p:extLst>
      <p:ext uri="{BB962C8B-B14F-4D97-AF65-F5344CB8AC3E}">
        <p14:creationId xmlns:p14="http://schemas.microsoft.com/office/powerpoint/2010/main" val="1350396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60062FC0-645E-40FD-842E-EBFFA81B8032}" type="datetime1">
              <a:rPr lang="en-US"/>
              <a:pPr>
                <a:defRPr/>
              </a:pPr>
              <a:t>7/12/2016</a:t>
            </a:fld>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8423BE56-D4A7-4B5C-B596-EF2D184AC589}" type="slidenum">
              <a:rPr lang="en-US"/>
              <a:pPr>
                <a:defRPr/>
              </a:pPr>
              <a:t>‹#›</a:t>
            </a:fld>
            <a:endParaRPr lang="en-US" dirty="0"/>
          </a:p>
        </p:txBody>
      </p:sp>
    </p:spTree>
    <p:extLst>
      <p:ext uri="{BB962C8B-B14F-4D97-AF65-F5344CB8AC3E}">
        <p14:creationId xmlns:p14="http://schemas.microsoft.com/office/powerpoint/2010/main" val="3111188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4E50EADC-D1C2-4618-807A-BA4F58ACCD98}" type="datetime1">
              <a:rPr lang="en-US"/>
              <a:pPr>
                <a:defRPr/>
              </a:pPr>
              <a:t>7/12/2016</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6C169666-4652-4373-96EF-C47F77410668}" type="slidenum">
              <a:rPr lang="en-US"/>
              <a:pPr>
                <a:defRPr/>
              </a:pPr>
              <a:t>‹#›</a:t>
            </a:fld>
            <a:endParaRPr lang="en-US" dirty="0"/>
          </a:p>
        </p:txBody>
      </p:sp>
    </p:spTree>
    <p:extLst>
      <p:ext uri="{BB962C8B-B14F-4D97-AF65-F5344CB8AC3E}">
        <p14:creationId xmlns:p14="http://schemas.microsoft.com/office/powerpoint/2010/main" val="4192368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65A97973-BE12-4100-A507-06BBB4DFC0B0}" type="datetime1">
              <a:rPr lang="en-US"/>
              <a:pPr>
                <a:defRPr/>
              </a:pPr>
              <a:t>7/12/2016</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407778C1-0F4F-4F64-82DD-200D2750C2EC}" type="slidenum">
              <a:rPr lang="en-US"/>
              <a:pPr>
                <a:defRPr/>
              </a:pPr>
              <a:t>‹#›</a:t>
            </a:fld>
            <a:endParaRPr lang="en-US" dirty="0"/>
          </a:p>
        </p:txBody>
      </p:sp>
    </p:spTree>
    <p:extLst>
      <p:ext uri="{BB962C8B-B14F-4D97-AF65-F5344CB8AC3E}">
        <p14:creationId xmlns:p14="http://schemas.microsoft.com/office/powerpoint/2010/main" val="2986908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6D24316E-E61E-4CA8-9048-9E1501058A50}" type="datetime1">
              <a:rPr lang="en-US"/>
              <a:pPr>
                <a:defRPr/>
              </a:pPr>
              <a:t>7/12/2016</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ABF3CF03-8DB7-4BC8-9A3A-52D1489E6E7D}" type="slidenum">
              <a:rPr lang="en-US"/>
              <a:pPr>
                <a:defRPr/>
              </a:pPr>
              <a:t>‹#›</a:t>
            </a:fld>
            <a:endParaRPr lang="en-US" dirty="0"/>
          </a:p>
        </p:txBody>
      </p:sp>
    </p:spTree>
    <p:extLst>
      <p:ext uri="{BB962C8B-B14F-4D97-AF65-F5344CB8AC3E}">
        <p14:creationId xmlns:p14="http://schemas.microsoft.com/office/powerpoint/2010/main" val="2208046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fld id="{FC860FB5-BAC5-4B69-9236-AD1B0F7968C5}" type="datetime1">
              <a:rPr lang="en-US"/>
              <a:pPr>
                <a:defRPr/>
              </a:pPr>
              <a:t>7/12/2016</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D302BC9E-2319-4141-89FA-085A5A1046D4}" type="slidenum">
              <a:rPr lang="en-US"/>
              <a:pPr>
                <a:defRPr/>
              </a:pPr>
              <a:t>‹#›</a:t>
            </a:fld>
            <a:endParaRPr lang="en-US" dirty="0"/>
          </a:p>
        </p:txBody>
      </p:sp>
    </p:spTree>
    <p:extLst>
      <p:ext uri="{BB962C8B-B14F-4D97-AF65-F5344CB8AC3E}">
        <p14:creationId xmlns:p14="http://schemas.microsoft.com/office/powerpoint/2010/main" val="177395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11514AAA-3EAE-4F72-BFC6-46C388B04876}" type="datetime1">
              <a:rPr lang="en-US"/>
              <a:pPr>
                <a:defRPr/>
              </a:pPr>
              <a:t>7/12/2016</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8B75BC6D-9F96-41FB-85C4-D1F90871ED6D}" type="slidenum">
              <a:rPr lang="en-US"/>
              <a:pPr>
                <a:defRPr/>
              </a:pPr>
              <a:t>‹#›</a:t>
            </a:fld>
            <a:endParaRPr lang="en-US" dirty="0"/>
          </a:p>
        </p:txBody>
      </p:sp>
    </p:spTree>
    <p:extLst>
      <p:ext uri="{BB962C8B-B14F-4D97-AF65-F5344CB8AC3E}">
        <p14:creationId xmlns:p14="http://schemas.microsoft.com/office/powerpoint/2010/main" val="1863480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73A04178-CBFF-4FF8-8692-885AD22C4BFF}" type="datetime1">
              <a:rPr lang="en-US"/>
              <a:pPr>
                <a:defRPr/>
              </a:pPr>
              <a:t>7/12/2016</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95D3C12-5EC1-4E83-ADBB-46D5BA078EC1}" type="slidenum">
              <a:rPr lang="en-US"/>
              <a:pPr>
                <a:defRPr/>
              </a:pPr>
              <a:t>‹#›</a:t>
            </a:fld>
            <a:endParaRPr lang="en-US" dirty="0"/>
          </a:p>
        </p:txBody>
      </p:sp>
    </p:spTree>
    <p:extLst>
      <p:ext uri="{BB962C8B-B14F-4D97-AF65-F5344CB8AC3E}">
        <p14:creationId xmlns:p14="http://schemas.microsoft.com/office/powerpoint/2010/main" val="3757973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AD958250-2CBC-41A9-BC44-267CC4A598A5}" type="datetime1">
              <a:rPr lang="en-US"/>
              <a:pPr>
                <a:defRPr/>
              </a:pPr>
              <a:t>7/12/2016</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72BFDF3C-1F05-4825-A19F-DAC186E67385}" type="slidenum">
              <a:rPr lang="en-US"/>
              <a:pPr>
                <a:defRPr/>
              </a:pPr>
              <a:t>‹#›</a:t>
            </a:fld>
            <a:endParaRPr lang="en-US" dirty="0"/>
          </a:p>
        </p:txBody>
      </p:sp>
    </p:spTree>
    <p:extLst>
      <p:ext uri="{BB962C8B-B14F-4D97-AF65-F5344CB8AC3E}">
        <p14:creationId xmlns:p14="http://schemas.microsoft.com/office/powerpoint/2010/main" val="1661443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95DF7B7F-D575-43F3-9648-EF79550AD873}" type="datetimeFigureOut">
              <a:rPr lang="en-US"/>
              <a:pPr>
                <a:defRPr/>
              </a:pPr>
              <a:t>7/12/2016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F26C5809-371F-4280-97DE-60A4463D1645}" type="slidenum">
              <a:rPr lang="en-US"/>
              <a:pPr>
                <a:defRPr/>
              </a:pPr>
              <a:t>‹#›</a:t>
            </a:fld>
            <a:endParaRPr lang="en-US"/>
          </a:p>
        </p:txBody>
      </p:sp>
    </p:spTree>
    <p:extLst>
      <p:ext uri="{BB962C8B-B14F-4D97-AF65-F5344CB8AC3E}">
        <p14:creationId xmlns:p14="http://schemas.microsoft.com/office/powerpoint/2010/main" val="1076089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F88EE15A-2D31-45BB-8E5A-1A01E09F9F94}" type="datetimeFigureOut">
              <a:rPr lang="en-US"/>
              <a:pPr>
                <a:defRPr/>
              </a:pPr>
              <a:t>7/12/2016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8FAC4C53-6E26-4ABC-9B8F-19C6B75D9F45}" type="slidenum">
              <a:rPr lang="en-US"/>
              <a:pPr>
                <a:defRPr/>
              </a:pPr>
              <a:t>‹#›</a:t>
            </a:fld>
            <a:endParaRPr lang="en-US"/>
          </a:p>
        </p:txBody>
      </p:sp>
    </p:spTree>
    <p:extLst>
      <p:ext uri="{BB962C8B-B14F-4D97-AF65-F5344CB8AC3E}">
        <p14:creationId xmlns:p14="http://schemas.microsoft.com/office/powerpoint/2010/main" val="3576878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95BCF6C6-65C2-407E-83F5-E9755452A73D}" type="datetimeFigureOut">
              <a:rPr lang="en-US"/>
              <a:pPr>
                <a:defRPr/>
              </a:pPr>
              <a:t>7/12/2016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90903F2D-0732-4099-A33C-03612B775FEC}" type="slidenum">
              <a:rPr lang="en-US"/>
              <a:pPr>
                <a:defRPr/>
              </a:pPr>
              <a:t>‹#›</a:t>
            </a:fld>
            <a:endParaRPr lang="en-US"/>
          </a:p>
        </p:txBody>
      </p:sp>
    </p:spTree>
    <p:extLst>
      <p:ext uri="{BB962C8B-B14F-4D97-AF65-F5344CB8AC3E}">
        <p14:creationId xmlns:p14="http://schemas.microsoft.com/office/powerpoint/2010/main" val="877656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BBCB6B6E-B449-450E-9CCE-DA2DE89AD83D}" type="datetimeFigureOut">
              <a:rPr lang="en-US"/>
              <a:pPr>
                <a:defRPr/>
              </a:pPr>
              <a:t>7/12/2016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AF3839CF-3E7A-4B1C-8839-B42D9490DED2}" type="slidenum">
              <a:rPr lang="en-US"/>
              <a:pPr>
                <a:defRPr/>
              </a:pPr>
              <a:t>‹#›</a:t>
            </a:fld>
            <a:endParaRPr lang="en-US"/>
          </a:p>
        </p:txBody>
      </p:sp>
    </p:spTree>
    <p:extLst>
      <p:ext uri="{BB962C8B-B14F-4D97-AF65-F5344CB8AC3E}">
        <p14:creationId xmlns:p14="http://schemas.microsoft.com/office/powerpoint/2010/main" val="18843338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CF7F34CF-F45B-4FA6-93BE-5A5348D3A348}" type="datetimeFigureOut">
              <a:rPr lang="en-US"/>
              <a:pPr>
                <a:defRPr/>
              </a:pPr>
              <a:t>7/12/2016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B73BDFC3-0DA6-4738-A765-41E1C140D4E6}" type="slidenum">
              <a:rPr lang="en-US"/>
              <a:pPr>
                <a:defRPr/>
              </a:pPr>
              <a:t>‹#›</a:t>
            </a:fld>
            <a:endParaRPr lang="en-US"/>
          </a:p>
        </p:txBody>
      </p:sp>
    </p:spTree>
    <p:extLst>
      <p:ext uri="{BB962C8B-B14F-4D97-AF65-F5344CB8AC3E}">
        <p14:creationId xmlns:p14="http://schemas.microsoft.com/office/powerpoint/2010/main" val="3379766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86F137A6-E6CC-42A9-8E73-726F5044A72C}" type="datetimeFigureOut">
              <a:rPr lang="en-US"/>
              <a:pPr>
                <a:defRPr/>
              </a:pPr>
              <a:t>7/12/2016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0656AA05-16D6-404A-8EE4-26F1839329AF}" type="slidenum">
              <a:rPr lang="en-US"/>
              <a:pPr>
                <a:defRPr/>
              </a:pPr>
              <a:t>‹#›</a:t>
            </a:fld>
            <a:endParaRPr lang="en-US"/>
          </a:p>
        </p:txBody>
      </p:sp>
    </p:spTree>
    <p:extLst>
      <p:ext uri="{BB962C8B-B14F-4D97-AF65-F5344CB8AC3E}">
        <p14:creationId xmlns:p14="http://schemas.microsoft.com/office/powerpoint/2010/main" val="11821680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FD20670E-72F2-45B3-BB24-62180377E39C}" type="datetimeFigureOut">
              <a:rPr lang="en-US"/>
              <a:pPr>
                <a:defRPr/>
              </a:pPr>
              <a:t>7/12/2016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4A372E12-A3A1-4679-A937-FD7FCB2B4F88}" type="slidenum">
              <a:rPr lang="en-US"/>
              <a:pPr>
                <a:defRPr/>
              </a:pPr>
              <a:t>‹#›</a:t>
            </a:fld>
            <a:endParaRPr lang="en-US"/>
          </a:p>
        </p:txBody>
      </p:sp>
    </p:spTree>
    <p:extLst>
      <p:ext uri="{BB962C8B-B14F-4D97-AF65-F5344CB8AC3E}">
        <p14:creationId xmlns:p14="http://schemas.microsoft.com/office/powerpoint/2010/main" val="134879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FC3C094-69D5-48B5-9F7B-8A401F341F9F}" type="datetime1">
              <a:rPr lang="en-US"/>
              <a:pPr>
                <a:defRPr/>
              </a:pPr>
              <a:t>7/12/2016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505BD2-A2D8-4ED9-BD7E-F8F8F7554FEC}" type="slidenum">
              <a:rPr lang="en-US"/>
              <a:pPr>
                <a:defRPr/>
              </a:pPr>
              <a:t>‹#›</a:t>
            </a:fld>
            <a:endParaRPr lang="en-US"/>
          </a:p>
        </p:txBody>
      </p:sp>
    </p:spTree>
    <p:extLst>
      <p:ext uri="{BB962C8B-B14F-4D97-AF65-F5344CB8AC3E}">
        <p14:creationId xmlns:p14="http://schemas.microsoft.com/office/powerpoint/2010/main" val="1836174401"/>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1762EF8A-4D75-411C-8748-35143AFE4EEA}" type="datetimeFigureOut">
              <a:rPr lang="en-US"/>
              <a:pPr>
                <a:defRPr/>
              </a:pPr>
              <a:t>7/12/2016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705624D3-379A-40AD-9F7B-98506FFF8F6F}" type="slidenum">
              <a:rPr lang="en-US"/>
              <a:pPr>
                <a:defRPr/>
              </a:pPr>
              <a:t>‹#›</a:t>
            </a:fld>
            <a:endParaRPr lang="en-US"/>
          </a:p>
        </p:txBody>
      </p:sp>
    </p:spTree>
    <p:extLst>
      <p:ext uri="{BB962C8B-B14F-4D97-AF65-F5344CB8AC3E}">
        <p14:creationId xmlns:p14="http://schemas.microsoft.com/office/powerpoint/2010/main" val="9780096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40774BFA-B121-4AF4-85F0-82B936DCFFE4}" type="datetimeFigureOut">
              <a:rPr lang="en-US"/>
              <a:pPr>
                <a:defRPr/>
              </a:pPr>
              <a:t>7/12/2016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C18E0726-7600-4798-873D-029A8D7F7C44}" type="slidenum">
              <a:rPr lang="en-US"/>
              <a:pPr>
                <a:defRPr/>
              </a:pPr>
              <a:t>‹#›</a:t>
            </a:fld>
            <a:endParaRPr lang="en-US"/>
          </a:p>
        </p:txBody>
      </p:sp>
    </p:spTree>
    <p:extLst>
      <p:ext uri="{BB962C8B-B14F-4D97-AF65-F5344CB8AC3E}">
        <p14:creationId xmlns:p14="http://schemas.microsoft.com/office/powerpoint/2010/main" val="353058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4409EDB7-B266-4FE0-B279-09F205762826}" type="datetimeFigureOut">
              <a:rPr lang="en-US"/>
              <a:pPr>
                <a:defRPr/>
              </a:pPr>
              <a:t>7/12/2016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C7E07E73-5A76-4AAB-A95B-B7C795A4E113}" type="slidenum">
              <a:rPr lang="en-US"/>
              <a:pPr>
                <a:defRPr/>
              </a:pPr>
              <a:t>‹#›</a:t>
            </a:fld>
            <a:endParaRPr lang="en-US"/>
          </a:p>
        </p:txBody>
      </p:sp>
    </p:spTree>
    <p:extLst>
      <p:ext uri="{BB962C8B-B14F-4D97-AF65-F5344CB8AC3E}">
        <p14:creationId xmlns:p14="http://schemas.microsoft.com/office/powerpoint/2010/main" val="29755764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B856CCB5-3E62-43D3-B6FC-D1DE182FD098}" type="datetimeFigureOut">
              <a:rPr lang="en-US"/>
              <a:pPr>
                <a:defRPr/>
              </a:pPr>
              <a:t>7/12/2016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30D21CB2-8B97-4CC6-9434-CFA426E12268}" type="slidenum">
              <a:rPr lang="en-US"/>
              <a:pPr>
                <a:defRPr/>
              </a:pPr>
              <a:t>‹#›</a:t>
            </a:fld>
            <a:endParaRPr lang="en-US"/>
          </a:p>
        </p:txBody>
      </p:sp>
    </p:spTree>
    <p:extLst>
      <p:ext uri="{BB962C8B-B14F-4D97-AF65-F5344CB8AC3E}">
        <p14:creationId xmlns:p14="http://schemas.microsoft.com/office/powerpoint/2010/main" val="38878913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Book Antiqua" pitchFamily="18" charset="0"/>
              </a:defRPr>
            </a:lvl1pPr>
          </a:lstStyle>
          <a:p>
            <a:pPr>
              <a:defRPr/>
            </a:pPr>
            <a:endParaRPr lang="ru-RU"/>
          </a:p>
        </p:txBody>
      </p:sp>
      <p:sp>
        <p:nvSpPr>
          <p:cNvPr id="5" name="Rectangle 5"/>
          <p:cNvSpPr>
            <a:spLocks noGrp="1" noChangeArrowheads="1"/>
          </p:cNvSpPr>
          <p:nvPr>
            <p:ph type="ftr" sz="quarter" idx="11"/>
          </p:nvPr>
        </p:nvSpPr>
        <p:spPr/>
        <p:txBody>
          <a:bodyPr/>
          <a:lstStyle>
            <a:lvl1pPr>
              <a:defRPr>
                <a:latin typeface="Book Antiqua" pitchFamily="18" charset="0"/>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Book Antiqua" pitchFamily="18" charset="0"/>
              </a:defRPr>
            </a:lvl1pPr>
          </a:lstStyle>
          <a:p>
            <a:pPr>
              <a:defRPr/>
            </a:pPr>
            <a:fld id="{FE446673-3C5C-4BA6-872E-922F34E18AE9}" type="slidenum">
              <a:rPr lang="ru-RU"/>
              <a:pPr>
                <a:defRPr/>
              </a:pPr>
              <a:t>‹#›</a:t>
            </a:fld>
            <a:endParaRPr lang="ru-RU"/>
          </a:p>
        </p:txBody>
      </p:sp>
    </p:spTree>
    <p:extLst>
      <p:ext uri="{BB962C8B-B14F-4D97-AF65-F5344CB8AC3E}">
        <p14:creationId xmlns:p14="http://schemas.microsoft.com/office/powerpoint/2010/main" val="37315344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Book Antiqua" pitchFamily="18" charset="0"/>
              </a:defRPr>
            </a:lvl1pPr>
          </a:lstStyle>
          <a:p>
            <a:pPr>
              <a:defRPr/>
            </a:pPr>
            <a:endParaRPr lang="ru-RU"/>
          </a:p>
        </p:txBody>
      </p:sp>
      <p:sp>
        <p:nvSpPr>
          <p:cNvPr id="5" name="Rectangle 5"/>
          <p:cNvSpPr>
            <a:spLocks noGrp="1" noChangeArrowheads="1"/>
          </p:cNvSpPr>
          <p:nvPr>
            <p:ph type="ftr" sz="quarter" idx="11"/>
          </p:nvPr>
        </p:nvSpPr>
        <p:spPr/>
        <p:txBody>
          <a:bodyPr/>
          <a:lstStyle>
            <a:lvl1pPr>
              <a:defRPr>
                <a:latin typeface="Book Antiqua" pitchFamily="18" charset="0"/>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Book Antiqua" pitchFamily="18" charset="0"/>
              </a:defRPr>
            </a:lvl1pPr>
          </a:lstStyle>
          <a:p>
            <a:pPr>
              <a:defRPr/>
            </a:pPr>
            <a:fld id="{F0A08D1D-3279-456B-A908-E6927337EB34}" type="slidenum">
              <a:rPr lang="ru-RU"/>
              <a:pPr>
                <a:defRPr/>
              </a:pPr>
              <a:t>‹#›</a:t>
            </a:fld>
            <a:endParaRPr lang="ru-RU"/>
          </a:p>
        </p:txBody>
      </p:sp>
    </p:spTree>
    <p:extLst>
      <p:ext uri="{BB962C8B-B14F-4D97-AF65-F5344CB8AC3E}">
        <p14:creationId xmlns:p14="http://schemas.microsoft.com/office/powerpoint/2010/main" val="1128369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Book Antiqua" pitchFamily="18" charset="0"/>
              </a:defRPr>
            </a:lvl1pPr>
          </a:lstStyle>
          <a:p>
            <a:pPr>
              <a:defRPr/>
            </a:pPr>
            <a:endParaRPr lang="ru-RU"/>
          </a:p>
        </p:txBody>
      </p:sp>
      <p:sp>
        <p:nvSpPr>
          <p:cNvPr id="5" name="Rectangle 5"/>
          <p:cNvSpPr>
            <a:spLocks noGrp="1" noChangeArrowheads="1"/>
          </p:cNvSpPr>
          <p:nvPr>
            <p:ph type="ftr" sz="quarter" idx="11"/>
          </p:nvPr>
        </p:nvSpPr>
        <p:spPr/>
        <p:txBody>
          <a:bodyPr/>
          <a:lstStyle>
            <a:lvl1pPr>
              <a:defRPr>
                <a:latin typeface="Book Antiqua" pitchFamily="18" charset="0"/>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Book Antiqua" pitchFamily="18" charset="0"/>
              </a:defRPr>
            </a:lvl1pPr>
          </a:lstStyle>
          <a:p>
            <a:pPr>
              <a:defRPr/>
            </a:pPr>
            <a:fld id="{841ECEF3-DC44-4B54-BE67-3626B504E44D}" type="slidenum">
              <a:rPr lang="ru-RU"/>
              <a:pPr>
                <a:defRPr/>
              </a:pPr>
              <a:t>‹#›</a:t>
            </a:fld>
            <a:endParaRPr lang="ru-RU"/>
          </a:p>
        </p:txBody>
      </p:sp>
    </p:spTree>
    <p:extLst>
      <p:ext uri="{BB962C8B-B14F-4D97-AF65-F5344CB8AC3E}">
        <p14:creationId xmlns:p14="http://schemas.microsoft.com/office/powerpoint/2010/main" val="3889042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Book Antiqua" pitchFamily="18" charset="0"/>
              </a:defRPr>
            </a:lvl1pPr>
          </a:lstStyle>
          <a:p>
            <a:pPr>
              <a:defRPr/>
            </a:pPr>
            <a:endParaRPr lang="ru-RU"/>
          </a:p>
        </p:txBody>
      </p:sp>
      <p:sp>
        <p:nvSpPr>
          <p:cNvPr id="6" name="Rectangle 5"/>
          <p:cNvSpPr>
            <a:spLocks noGrp="1" noChangeArrowheads="1"/>
          </p:cNvSpPr>
          <p:nvPr>
            <p:ph type="ftr" sz="quarter" idx="11"/>
          </p:nvPr>
        </p:nvSpPr>
        <p:spPr/>
        <p:txBody>
          <a:bodyPr/>
          <a:lstStyle>
            <a:lvl1pPr>
              <a:defRPr>
                <a:latin typeface="Book Antiqua" pitchFamily="18" charset="0"/>
              </a:defRPr>
            </a:lvl1pPr>
          </a:lstStyle>
          <a:p>
            <a:pPr>
              <a:defRPr/>
            </a:pPr>
            <a:endParaRPr lang="ru-RU"/>
          </a:p>
        </p:txBody>
      </p:sp>
      <p:sp>
        <p:nvSpPr>
          <p:cNvPr id="7" name="Rectangle 6"/>
          <p:cNvSpPr>
            <a:spLocks noGrp="1" noChangeArrowheads="1"/>
          </p:cNvSpPr>
          <p:nvPr>
            <p:ph type="sldNum" sz="quarter" idx="12"/>
          </p:nvPr>
        </p:nvSpPr>
        <p:spPr/>
        <p:txBody>
          <a:bodyPr/>
          <a:lstStyle>
            <a:lvl1pPr>
              <a:defRPr>
                <a:latin typeface="Book Antiqua" pitchFamily="18" charset="0"/>
              </a:defRPr>
            </a:lvl1pPr>
          </a:lstStyle>
          <a:p>
            <a:pPr>
              <a:defRPr/>
            </a:pPr>
            <a:fld id="{62769AF8-F8A2-427A-86B9-3BEEEBC15219}" type="slidenum">
              <a:rPr lang="ru-RU"/>
              <a:pPr>
                <a:defRPr/>
              </a:pPr>
              <a:t>‹#›</a:t>
            </a:fld>
            <a:endParaRPr lang="ru-RU"/>
          </a:p>
        </p:txBody>
      </p:sp>
    </p:spTree>
    <p:extLst>
      <p:ext uri="{BB962C8B-B14F-4D97-AF65-F5344CB8AC3E}">
        <p14:creationId xmlns:p14="http://schemas.microsoft.com/office/powerpoint/2010/main" val="1308838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Book Antiqua" pitchFamily="18" charset="0"/>
              </a:defRPr>
            </a:lvl1pPr>
          </a:lstStyle>
          <a:p>
            <a:pPr>
              <a:defRPr/>
            </a:pPr>
            <a:endParaRPr lang="ru-RU"/>
          </a:p>
        </p:txBody>
      </p:sp>
      <p:sp>
        <p:nvSpPr>
          <p:cNvPr id="8" name="Rectangle 5"/>
          <p:cNvSpPr>
            <a:spLocks noGrp="1" noChangeArrowheads="1"/>
          </p:cNvSpPr>
          <p:nvPr>
            <p:ph type="ftr" sz="quarter" idx="11"/>
          </p:nvPr>
        </p:nvSpPr>
        <p:spPr/>
        <p:txBody>
          <a:bodyPr/>
          <a:lstStyle>
            <a:lvl1pPr>
              <a:defRPr>
                <a:latin typeface="Book Antiqua" pitchFamily="18" charset="0"/>
              </a:defRPr>
            </a:lvl1pPr>
          </a:lstStyle>
          <a:p>
            <a:pPr>
              <a:defRPr/>
            </a:pPr>
            <a:endParaRPr lang="ru-RU"/>
          </a:p>
        </p:txBody>
      </p:sp>
      <p:sp>
        <p:nvSpPr>
          <p:cNvPr id="9" name="Rectangle 6"/>
          <p:cNvSpPr>
            <a:spLocks noGrp="1" noChangeArrowheads="1"/>
          </p:cNvSpPr>
          <p:nvPr>
            <p:ph type="sldNum" sz="quarter" idx="12"/>
          </p:nvPr>
        </p:nvSpPr>
        <p:spPr/>
        <p:txBody>
          <a:bodyPr/>
          <a:lstStyle>
            <a:lvl1pPr>
              <a:defRPr>
                <a:latin typeface="Book Antiqua" pitchFamily="18" charset="0"/>
              </a:defRPr>
            </a:lvl1pPr>
          </a:lstStyle>
          <a:p>
            <a:pPr>
              <a:defRPr/>
            </a:pPr>
            <a:fld id="{DF279F5A-A3A9-4BC7-8A26-431498B67132}" type="slidenum">
              <a:rPr lang="ru-RU"/>
              <a:pPr>
                <a:defRPr/>
              </a:pPr>
              <a:t>‹#›</a:t>
            </a:fld>
            <a:endParaRPr lang="ru-RU"/>
          </a:p>
        </p:txBody>
      </p:sp>
    </p:spTree>
    <p:extLst>
      <p:ext uri="{BB962C8B-B14F-4D97-AF65-F5344CB8AC3E}">
        <p14:creationId xmlns:p14="http://schemas.microsoft.com/office/powerpoint/2010/main" val="13853519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Book Antiqua" pitchFamily="18" charset="0"/>
              </a:defRPr>
            </a:lvl1pPr>
          </a:lstStyle>
          <a:p>
            <a:pPr>
              <a:defRPr/>
            </a:pPr>
            <a:endParaRPr lang="ru-RU"/>
          </a:p>
        </p:txBody>
      </p:sp>
      <p:sp>
        <p:nvSpPr>
          <p:cNvPr id="4" name="Rectangle 5"/>
          <p:cNvSpPr>
            <a:spLocks noGrp="1" noChangeArrowheads="1"/>
          </p:cNvSpPr>
          <p:nvPr>
            <p:ph type="ftr" sz="quarter" idx="11"/>
          </p:nvPr>
        </p:nvSpPr>
        <p:spPr/>
        <p:txBody>
          <a:bodyPr/>
          <a:lstStyle>
            <a:lvl1pPr>
              <a:defRPr>
                <a:latin typeface="Book Antiqua" pitchFamily="18" charset="0"/>
              </a:defRPr>
            </a:lvl1pPr>
          </a:lstStyle>
          <a:p>
            <a:pPr>
              <a:defRPr/>
            </a:pPr>
            <a:endParaRPr lang="ru-RU"/>
          </a:p>
        </p:txBody>
      </p:sp>
      <p:sp>
        <p:nvSpPr>
          <p:cNvPr id="5" name="Rectangle 6"/>
          <p:cNvSpPr>
            <a:spLocks noGrp="1" noChangeArrowheads="1"/>
          </p:cNvSpPr>
          <p:nvPr>
            <p:ph type="sldNum" sz="quarter" idx="12"/>
          </p:nvPr>
        </p:nvSpPr>
        <p:spPr/>
        <p:txBody>
          <a:bodyPr/>
          <a:lstStyle>
            <a:lvl1pPr>
              <a:defRPr>
                <a:latin typeface="Book Antiqua" pitchFamily="18" charset="0"/>
              </a:defRPr>
            </a:lvl1pPr>
          </a:lstStyle>
          <a:p>
            <a:pPr>
              <a:defRPr/>
            </a:pPr>
            <a:fld id="{85699C21-456C-4E3F-81DF-6F5FECA8FD3C}" type="slidenum">
              <a:rPr lang="ru-RU"/>
              <a:pPr>
                <a:defRPr/>
              </a:pPr>
              <a:t>‹#›</a:t>
            </a:fld>
            <a:endParaRPr lang="ru-RU"/>
          </a:p>
        </p:txBody>
      </p:sp>
    </p:spTree>
    <p:extLst>
      <p:ext uri="{BB962C8B-B14F-4D97-AF65-F5344CB8AC3E}">
        <p14:creationId xmlns:p14="http://schemas.microsoft.com/office/powerpoint/2010/main" val="3389723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708D4FDC-1B82-48D1-B2FB-6764633460E1}" type="datetime1">
              <a:rPr lang="en-US"/>
              <a:pPr>
                <a:defRPr/>
              </a:pPr>
              <a:t>7/12/2016</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AE34A8A5-432E-430F-832F-419CCC6BE81B}" type="slidenum">
              <a:rPr lang="en-US"/>
              <a:pPr>
                <a:defRPr/>
              </a:pPr>
              <a:t>‹#›</a:t>
            </a:fld>
            <a:endParaRPr lang="en-US" dirty="0"/>
          </a:p>
        </p:txBody>
      </p:sp>
    </p:spTree>
    <p:extLst>
      <p:ext uri="{BB962C8B-B14F-4D97-AF65-F5344CB8AC3E}">
        <p14:creationId xmlns:p14="http://schemas.microsoft.com/office/powerpoint/2010/main" val="3437045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Book Antiqua" pitchFamily="18" charset="0"/>
              </a:defRPr>
            </a:lvl1pPr>
          </a:lstStyle>
          <a:p>
            <a:pPr>
              <a:defRPr/>
            </a:pPr>
            <a:endParaRPr lang="ru-RU"/>
          </a:p>
        </p:txBody>
      </p:sp>
      <p:sp>
        <p:nvSpPr>
          <p:cNvPr id="3" name="Rectangle 5"/>
          <p:cNvSpPr>
            <a:spLocks noGrp="1" noChangeArrowheads="1"/>
          </p:cNvSpPr>
          <p:nvPr>
            <p:ph type="ftr" sz="quarter" idx="11"/>
          </p:nvPr>
        </p:nvSpPr>
        <p:spPr/>
        <p:txBody>
          <a:bodyPr/>
          <a:lstStyle>
            <a:lvl1pPr>
              <a:defRPr>
                <a:latin typeface="Book Antiqua" pitchFamily="18" charset="0"/>
              </a:defRPr>
            </a:lvl1pPr>
          </a:lstStyle>
          <a:p>
            <a:pPr>
              <a:defRPr/>
            </a:pPr>
            <a:endParaRPr lang="ru-RU"/>
          </a:p>
        </p:txBody>
      </p:sp>
      <p:sp>
        <p:nvSpPr>
          <p:cNvPr id="4" name="Rectangle 6"/>
          <p:cNvSpPr>
            <a:spLocks noGrp="1" noChangeArrowheads="1"/>
          </p:cNvSpPr>
          <p:nvPr>
            <p:ph type="sldNum" sz="quarter" idx="12"/>
          </p:nvPr>
        </p:nvSpPr>
        <p:spPr/>
        <p:txBody>
          <a:bodyPr/>
          <a:lstStyle>
            <a:lvl1pPr>
              <a:defRPr>
                <a:latin typeface="Book Antiqua" pitchFamily="18" charset="0"/>
              </a:defRPr>
            </a:lvl1pPr>
          </a:lstStyle>
          <a:p>
            <a:pPr>
              <a:defRPr/>
            </a:pPr>
            <a:fld id="{518B9141-479A-4764-B49D-322EE9A69D92}" type="slidenum">
              <a:rPr lang="ru-RU"/>
              <a:pPr>
                <a:defRPr/>
              </a:pPr>
              <a:t>‹#›</a:t>
            </a:fld>
            <a:endParaRPr lang="ru-RU"/>
          </a:p>
        </p:txBody>
      </p:sp>
    </p:spTree>
    <p:extLst>
      <p:ext uri="{BB962C8B-B14F-4D97-AF65-F5344CB8AC3E}">
        <p14:creationId xmlns:p14="http://schemas.microsoft.com/office/powerpoint/2010/main" val="3380513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Book Antiqua" pitchFamily="18" charset="0"/>
              </a:defRPr>
            </a:lvl1pPr>
          </a:lstStyle>
          <a:p>
            <a:pPr>
              <a:defRPr/>
            </a:pPr>
            <a:endParaRPr lang="ru-RU"/>
          </a:p>
        </p:txBody>
      </p:sp>
      <p:sp>
        <p:nvSpPr>
          <p:cNvPr id="6" name="Rectangle 5"/>
          <p:cNvSpPr>
            <a:spLocks noGrp="1" noChangeArrowheads="1"/>
          </p:cNvSpPr>
          <p:nvPr>
            <p:ph type="ftr" sz="quarter" idx="11"/>
          </p:nvPr>
        </p:nvSpPr>
        <p:spPr/>
        <p:txBody>
          <a:bodyPr/>
          <a:lstStyle>
            <a:lvl1pPr>
              <a:defRPr>
                <a:latin typeface="Book Antiqua" pitchFamily="18" charset="0"/>
              </a:defRPr>
            </a:lvl1pPr>
          </a:lstStyle>
          <a:p>
            <a:pPr>
              <a:defRPr/>
            </a:pPr>
            <a:endParaRPr lang="ru-RU"/>
          </a:p>
        </p:txBody>
      </p:sp>
      <p:sp>
        <p:nvSpPr>
          <p:cNvPr id="7" name="Rectangle 6"/>
          <p:cNvSpPr>
            <a:spLocks noGrp="1" noChangeArrowheads="1"/>
          </p:cNvSpPr>
          <p:nvPr>
            <p:ph type="sldNum" sz="quarter" idx="12"/>
          </p:nvPr>
        </p:nvSpPr>
        <p:spPr/>
        <p:txBody>
          <a:bodyPr/>
          <a:lstStyle>
            <a:lvl1pPr>
              <a:defRPr>
                <a:latin typeface="Book Antiqua" pitchFamily="18" charset="0"/>
              </a:defRPr>
            </a:lvl1pPr>
          </a:lstStyle>
          <a:p>
            <a:pPr>
              <a:defRPr/>
            </a:pPr>
            <a:fld id="{5A3A04B8-F8BD-4AD5-93A1-22CD77FAF6CA}" type="slidenum">
              <a:rPr lang="ru-RU"/>
              <a:pPr>
                <a:defRPr/>
              </a:pPr>
              <a:t>‹#›</a:t>
            </a:fld>
            <a:endParaRPr lang="ru-RU"/>
          </a:p>
        </p:txBody>
      </p:sp>
    </p:spTree>
    <p:extLst>
      <p:ext uri="{BB962C8B-B14F-4D97-AF65-F5344CB8AC3E}">
        <p14:creationId xmlns:p14="http://schemas.microsoft.com/office/powerpoint/2010/main" val="30046873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Book Antiqua" pitchFamily="18" charset="0"/>
              </a:defRPr>
            </a:lvl1pPr>
          </a:lstStyle>
          <a:p>
            <a:pPr>
              <a:defRPr/>
            </a:pPr>
            <a:endParaRPr lang="ru-RU"/>
          </a:p>
        </p:txBody>
      </p:sp>
      <p:sp>
        <p:nvSpPr>
          <p:cNvPr id="6" name="Rectangle 5"/>
          <p:cNvSpPr>
            <a:spLocks noGrp="1" noChangeArrowheads="1"/>
          </p:cNvSpPr>
          <p:nvPr>
            <p:ph type="ftr" sz="quarter" idx="11"/>
          </p:nvPr>
        </p:nvSpPr>
        <p:spPr/>
        <p:txBody>
          <a:bodyPr/>
          <a:lstStyle>
            <a:lvl1pPr>
              <a:defRPr>
                <a:latin typeface="Book Antiqua" pitchFamily="18" charset="0"/>
              </a:defRPr>
            </a:lvl1pPr>
          </a:lstStyle>
          <a:p>
            <a:pPr>
              <a:defRPr/>
            </a:pPr>
            <a:endParaRPr lang="ru-RU"/>
          </a:p>
        </p:txBody>
      </p:sp>
      <p:sp>
        <p:nvSpPr>
          <p:cNvPr id="7" name="Rectangle 6"/>
          <p:cNvSpPr>
            <a:spLocks noGrp="1" noChangeArrowheads="1"/>
          </p:cNvSpPr>
          <p:nvPr>
            <p:ph type="sldNum" sz="quarter" idx="12"/>
          </p:nvPr>
        </p:nvSpPr>
        <p:spPr/>
        <p:txBody>
          <a:bodyPr/>
          <a:lstStyle>
            <a:lvl1pPr>
              <a:defRPr>
                <a:latin typeface="Book Antiqua" pitchFamily="18" charset="0"/>
              </a:defRPr>
            </a:lvl1pPr>
          </a:lstStyle>
          <a:p>
            <a:pPr>
              <a:defRPr/>
            </a:pPr>
            <a:fld id="{79B016E3-FC98-468E-B8C5-D29FD172FB15}" type="slidenum">
              <a:rPr lang="ru-RU"/>
              <a:pPr>
                <a:defRPr/>
              </a:pPr>
              <a:t>‹#›</a:t>
            </a:fld>
            <a:endParaRPr lang="ru-RU"/>
          </a:p>
        </p:txBody>
      </p:sp>
    </p:spTree>
    <p:extLst>
      <p:ext uri="{BB962C8B-B14F-4D97-AF65-F5344CB8AC3E}">
        <p14:creationId xmlns:p14="http://schemas.microsoft.com/office/powerpoint/2010/main" val="3541436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Book Antiqua" pitchFamily="18" charset="0"/>
              </a:defRPr>
            </a:lvl1pPr>
          </a:lstStyle>
          <a:p>
            <a:pPr>
              <a:defRPr/>
            </a:pPr>
            <a:endParaRPr lang="ru-RU"/>
          </a:p>
        </p:txBody>
      </p:sp>
      <p:sp>
        <p:nvSpPr>
          <p:cNvPr id="5" name="Rectangle 5"/>
          <p:cNvSpPr>
            <a:spLocks noGrp="1" noChangeArrowheads="1"/>
          </p:cNvSpPr>
          <p:nvPr>
            <p:ph type="ftr" sz="quarter" idx="11"/>
          </p:nvPr>
        </p:nvSpPr>
        <p:spPr/>
        <p:txBody>
          <a:bodyPr/>
          <a:lstStyle>
            <a:lvl1pPr>
              <a:defRPr>
                <a:latin typeface="Book Antiqua" pitchFamily="18" charset="0"/>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Book Antiqua" pitchFamily="18" charset="0"/>
              </a:defRPr>
            </a:lvl1pPr>
          </a:lstStyle>
          <a:p>
            <a:pPr>
              <a:defRPr/>
            </a:pPr>
            <a:fld id="{DE58E1FA-E17D-4763-BF5A-1F0DB29D5813}" type="slidenum">
              <a:rPr lang="ru-RU"/>
              <a:pPr>
                <a:defRPr/>
              </a:pPr>
              <a:t>‹#›</a:t>
            </a:fld>
            <a:endParaRPr lang="ru-RU"/>
          </a:p>
        </p:txBody>
      </p:sp>
    </p:spTree>
    <p:extLst>
      <p:ext uri="{BB962C8B-B14F-4D97-AF65-F5344CB8AC3E}">
        <p14:creationId xmlns:p14="http://schemas.microsoft.com/office/powerpoint/2010/main" val="42316093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Book Antiqua" pitchFamily="18" charset="0"/>
              </a:defRPr>
            </a:lvl1pPr>
          </a:lstStyle>
          <a:p>
            <a:pPr>
              <a:defRPr/>
            </a:pPr>
            <a:endParaRPr lang="ru-RU"/>
          </a:p>
        </p:txBody>
      </p:sp>
      <p:sp>
        <p:nvSpPr>
          <p:cNvPr id="5" name="Rectangle 5"/>
          <p:cNvSpPr>
            <a:spLocks noGrp="1" noChangeArrowheads="1"/>
          </p:cNvSpPr>
          <p:nvPr>
            <p:ph type="ftr" sz="quarter" idx="11"/>
          </p:nvPr>
        </p:nvSpPr>
        <p:spPr/>
        <p:txBody>
          <a:bodyPr/>
          <a:lstStyle>
            <a:lvl1pPr>
              <a:defRPr>
                <a:latin typeface="Book Antiqua" pitchFamily="18" charset="0"/>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Book Antiqua" pitchFamily="18" charset="0"/>
              </a:defRPr>
            </a:lvl1pPr>
          </a:lstStyle>
          <a:p>
            <a:pPr>
              <a:defRPr/>
            </a:pPr>
            <a:fld id="{3514C2A9-0DA0-4F54-B84F-D0B27F2A5EBD}" type="slidenum">
              <a:rPr lang="ru-RU"/>
              <a:pPr>
                <a:defRPr/>
              </a:pPr>
              <a:t>‹#›</a:t>
            </a:fld>
            <a:endParaRPr lang="ru-RU"/>
          </a:p>
        </p:txBody>
      </p:sp>
    </p:spTree>
    <p:extLst>
      <p:ext uri="{BB962C8B-B14F-4D97-AF65-F5344CB8AC3E}">
        <p14:creationId xmlns:p14="http://schemas.microsoft.com/office/powerpoint/2010/main" val="14331079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atin typeface="Book Antiqua" pitchFamily="18" charset="0"/>
              </a:defRPr>
            </a:lvl1pPr>
          </a:lstStyle>
          <a:p>
            <a:pPr>
              <a:defRPr/>
            </a:pPr>
            <a:endParaRPr lang="ru-RU"/>
          </a:p>
        </p:txBody>
      </p:sp>
      <p:sp>
        <p:nvSpPr>
          <p:cNvPr id="4" name="Rectangle 5"/>
          <p:cNvSpPr>
            <a:spLocks noGrp="1" noChangeArrowheads="1"/>
          </p:cNvSpPr>
          <p:nvPr>
            <p:ph type="ftr" sz="quarter" idx="11"/>
          </p:nvPr>
        </p:nvSpPr>
        <p:spPr/>
        <p:txBody>
          <a:bodyPr/>
          <a:lstStyle>
            <a:lvl1pPr>
              <a:defRPr>
                <a:latin typeface="Book Antiqua" pitchFamily="18" charset="0"/>
              </a:defRPr>
            </a:lvl1pPr>
          </a:lstStyle>
          <a:p>
            <a:pPr>
              <a:defRPr/>
            </a:pPr>
            <a:endParaRPr lang="ru-RU"/>
          </a:p>
        </p:txBody>
      </p:sp>
      <p:sp>
        <p:nvSpPr>
          <p:cNvPr id="5" name="Rectangle 6"/>
          <p:cNvSpPr>
            <a:spLocks noGrp="1" noChangeArrowheads="1"/>
          </p:cNvSpPr>
          <p:nvPr>
            <p:ph type="sldNum" sz="quarter" idx="12"/>
          </p:nvPr>
        </p:nvSpPr>
        <p:spPr/>
        <p:txBody>
          <a:bodyPr/>
          <a:lstStyle>
            <a:lvl1pPr>
              <a:defRPr>
                <a:latin typeface="Book Antiqua" pitchFamily="18" charset="0"/>
              </a:defRPr>
            </a:lvl1pPr>
          </a:lstStyle>
          <a:p>
            <a:pPr>
              <a:defRPr/>
            </a:pPr>
            <a:fld id="{4A9525CA-BEE2-445D-9C6C-8BD9CF6D1A7A}" type="slidenum">
              <a:rPr lang="ru-RU"/>
              <a:pPr>
                <a:defRPr/>
              </a:pPr>
              <a:t>‹#›</a:t>
            </a:fld>
            <a:endParaRPr lang="ru-RU"/>
          </a:p>
        </p:txBody>
      </p:sp>
    </p:spTree>
    <p:extLst>
      <p:ext uri="{BB962C8B-B14F-4D97-AF65-F5344CB8AC3E}">
        <p14:creationId xmlns:p14="http://schemas.microsoft.com/office/powerpoint/2010/main" val="1664945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05FF8090-BCAA-48C9-BFDE-BC6AFBE24BA3}" type="datetime1">
              <a:rPr lang="en-US"/>
              <a:pPr>
                <a:defRPr/>
              </a:pPr>
              <a:t>7/12/2016</a:t>
            </a:fld>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7CAAD948-B69D-43A6-AC03-C8720D0DFAA5}" type="slidenum">
              <a:rPr lang="en-US"/>
              <a:pPr>
                <a:defRPr/>
              </a:pPr>
              <a:t>‹#›</a:t>
            </a:fld>
            <a:endParaRPr lang="en-US" dirty="0"/>
          </a:p>
        </p:txBody>
      </p:sp>
    </p:spTree>
    <p:extLst>
      <p:ext uri="{BB962C8B-B14F-4D97-AF65-F5344CB8AC3E}">
        <p14:creationId xmlns:p14="http://schemas.microsoft.com/office/powerpoint/2010/main" val="3843330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45B03365-FC9D-4CFA-B5B9-DCF5E1AEC59F}" type="datetime1">
              <a:rPr lang="en-US"/>
              <a:pPr>
                <a:defRPr/>
              </a:pPr>
              <a:t>7/12/2016</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8A7D68F9-4AC0-4325-B475-236A139E7F5B}" type="slidenum">
              <a:rPr lang="en-US"/>
              <a:pPr>
                <a:defRPr/>
              </a:pPr>
              <a:t>‹#›</a:t>
            </a:fld>
            <a:endParaRPr lang="en-US" dirty="0"/>
          </a:p>
        </p:txBody>
      </p:sp>
    </p:spTree>
    <p:extLst>
      <p:ext uri="{BB962C8B-B14F-4D97-AF65-F5344CB8AC3E}">
        <p14:creationId xmlns:p14="http://schemas.microsoft.com/office/powerpoint/2010/main" val="3257204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3D1D4032-44B0-46EA-85C0-B134120BF22D}" type="datetime1">
              <a:rPr lang="en-US"/>
              <a:pPr>
                <a:defRPr/>
              </a:pPr>
              <a:t>7/12/2016</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0317FAF4-B07B-4A2D-A474-732B0F0C100E}" type="slidenum">
              <a:rPr lang="en-US"/>
              <a:pPr>
                <a:defRPr/>
              </a:pPr>
              <a:t>‹#›</a:t>
            </a:fld>
            <a:endParaRPr lang="en-US" dirty="0"/>
          </a:p>
        </p:txBody>
      </p:sp>
    </p:spTree>
    <p:extLst>
      <p:ext uri="{BB962C8B-B14F-4D97-AF65-F5344CB8AC3E}">
        <p14:creationId xmlns:p14="http://schemas.microsoft.com/office/powerpoint/2010/main" val="796458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9CCB181D-2399-4D5B-B562-7287654B90D5}" type="datetime1">
              <a:rPr lang="en-US"/>
              <a:pPr>
                <a:defRPr/>
              </a:pPr>
              <a:t>7/12/2016</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268A5542-B497-4B21-B5B9-D0BDDD10FBFF}" type="slidenum">
              <a:rPr lang="en-US"/>
              <a:pPr>
                <a:defRPr/>
              </a:pPr>
              <a:t>‹#›</a:t>
            </a:fld>
            <a:endParaRPr lang="en-US" dirty="0"/>
          </a:p>
        </p:txBody>
      </p:sp>
    </p:spTree>
    <p:extLst>
      <p:ext uri="{BB962C8B-B14F-4D97-AF65-F5344CB8AC3E}">
        <p14:creationId xmlns:p14="http://schemas.microsoft.com/office/powerpoint/2010/main" val="3242959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E112552A-BFE5-468A-A0C7-55013A9DEDB2}" type="datetime1">
              <a:rPr lang="en-US"/>
              <a:pPr>
                <a:defRPr/>
              </a:pPr>
              <a:t>7/12/2016</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014EC73B-778D-4097-A297-EF468E1FCCCA}" type="slidenum">
              <a:rPr lang="en-US"/>
              <a:pPr>
                <a:defRPr/>
              </a:pPr>
              <a:t>‹#›</a:t>
            </a:fld>
            <a:endParaRPr lang="en-US" dirty="0"/>
          </a:p>
        </p:txBody>
      </p:sp>
    </p:spTree>
    <p:extLst>
      <p:ext uri="{BB962C8B-B14F-4D97-AF65-F5344CB8AC3E}">
        <p14:creationId xmlns:p14="http://schemas.microsoft.com/office/powerpoint/2010/main" val="432517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a:solidFill>
                  <a:prstClr val="white">
                    <a:shade val="50000"/>
                  </a:prstClr>
                </a:solidFill>
                <a:latin typeface="+mn-lt"/>
                <a:cs typeface="+mn-cs"/>
              </a:defRPr>
            </a:lvl1pPr>
          </a:lstStyle>
          <a:p>
            <a:pPr>
              <a:defRPr/>
            </a:pPr>
            <a:fld id="{7CBE0284-9801-43E7-9A83-2B84755003A9}" type="datetime1">
              <a:rPr lang="en-US"/>
              <a:pPr>
                <a:defRPr/>
              </a:pPr>
              <a:t>7/12/2016</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prstClr val="white">
                    <a:shade val="50000"/>
                  </a:prstClr>
                </a:solidFill>
                <a:latin typeface="+mn-lt"/>
                <a:cs typeface="+mn-cs"/>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a:solidFill>
                  <a:prstClr val="white">
                    <a:shade val="50000"/>
                  </a:prstClr>
                </a:solidFill>
                <a:latin typeface="+mn-lt"/>
                <a:cs typeface="+mn-cs"/>
              </a:defRPr>
            </a:lvl1pPr>
          </a:lstStyle>
          <a:p>
            <a:pPr>
              <a:defRPr/>
            </a:pPr>
            <a:fld id="{22D55F2D-5634-4541-83DC-2171938E4D74}" type="slidenum">
              <a:rPr lang="en-US"/>
              <a:pPr>
                <a:defRPr/>
              </a:pPr>
              <a:t>‹#›</a:t>
            </a:fld>
            <a:endParaRPr lang="en-US" dirty="0"/>
          </a:p>
        </p:txBody>
      </p:sp>
      <p:sp>
        <p:nvSpPr>
          <p:cNvPr id="1031" name="TextBox 1"/>
          <p:cNvSpPr txBox="1">
            <a:spLocks noChangeArrowheads="1"/>
          </p:cNvSpPr>
          <p:nvPr userDrawn="1"/>
        </p:nvSpPr>
        <p:spPr bwMode="auto">
          <a:xfrm>
            <a:off x="7543800" y="6019800"/>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ook Antiqua" pitchFamily="18" charset="0"/>
              </a:defRPr>
            </a:lvl1pPr>
            <a:lvl2pPr marL="742950" indent="-285750">
              <a:defRPr>
                <a:solidFill>
                  <a:schemeClr val="tx1"/>
                </a:solidFill>
                <a:latin typeface="Book Antiqua" pitchFamily="18" charset="0"/>
              </a:defRPr>
            </a:lvl2pPr>
            <a:lvl3pPr marL="1143000" indent="-228600">
              <a:defRPr>
                <a:solidFill>
                  <a:schemeClr val="tx1"/>
                </a:solidFill>
                <a:latin typeface="Book Antiqua" pitchFamily="18" charset="0"/>
              </a:defRPr>
            </a:lvl3pPr>
            <a:lvl4pPr marL="1600200" indent="-228600">
              <a:defRPr>
                <a:solidFill>
                  <a:schemeClr val="tx1"/>
                </a:solidFill>
                <a:latin typeface="Book Antiqua" pitchFamily="18" charset="0"/>
              </a:defRPr>
            </a:lvl4pPr>
            <a:lvl5pPr marL="2057400" indent="-228600">
              <a:defRPr>
                <a:solidFill>
                  <a:schemeClr val="tx1"/>
                </a:solidFill>
                <a:latin typeface="Book Antiqua" pitchFamily="18" charset="0"/>
              </a:defRPr>
            </a:lvl5pPr>
            <a:lvl6pPr marL="2514600" indent="-228600" fontAlgn="base">
              <a:spcBef>
                <a:spcPct val="0"/>
              </a:spcBef>
              <a:spcAft>
                <a:spcPct val="0"/>
              </a:spcAft>
              <a:defRPr>
                <a:solidFill>
                  <a:schemeClr val="tx1"/>
                </a:solidFill>
                <a:latin typeface="Book Antiqua" pitchFamily="18" charset="0"/>
              </a:defRPr>
            </a:lvl6pPr>
            <a:lvl7pPr marL="2971800" indent="-228600" fontAlgn="base">
              <a:spcBef>
                <a:spcPct val="0"/>
              </a:spcBef>
              <a:spcAft>
                <a:spcPct val="0"/>
              </a:spcAft>
              <a:defRPr>
                <a:solidFill>
                  <a:schemeClr val="tx1"/>
                </a:solidFill>
                <a:latin typeface="Book Antiqua" pitchFamily="18" charset="0"/>
              </a:defRPr>
            </a:lvl7pPr>
            <a:lvl8pPr marL="3429000" indent="-228600" fontAlgn="base">
              <a:spcBef>
                <a:spcPct val="0"/>
              </a:spcBef>
              <a:spcAft>
                <a:spcPct val="0"/>
              </a:spcAft>
              <a:defRPr>
                <a:solidFill>
                  <a:schemeClr val="tx1"/>
                </a:solidFill>
                <a:latin typeface="Book Antiqua" pitchFamily="18" charset="0"/>
              </a:defRPr>
            </a:lvl8pPr>
            <a:lvl9pPr marL="3886200" indent="-228600" fontAlgn="base">
              <a:spcBef>
                <a:spcPct val="0"/>
              </a:spcBef>
              <a:spcAft>
                <a:spcPct val="0"/>
              </a:spcAft>
              <a:defRPr>
                <a:solidFill>
                  <a:schemeClr val="tx1"/>
                </a:solidFill>
                <a:latin typeface="Book Antiqua" pitchFamily="18" charset="0"/>
              </a:defRPr>
            </a:lvl9pPr>
          </a:lstStyle>
          <a:p>
            <a:pPr>
              <a:defRPr/>
            </a:pPr>
            <a:endParaRPr lang="en-US" altLang="en-US" smtClean="0">
              <a:solidFill>
                <a:srgbClr val="FFFFFF"/>
              </a:solidFill>
            </a:endParaRPr>
          </a:p>
        </p:txBody>
      </p:sp>
    </p:spTree>
  </p:cSld>
  <p:clrMap bg1="dk1" tx1="lt1" bg2="dk2" tx2="lt2" accent1="accent1" accent2="accent2" accent3="accent3" accent4="accent4" accent5="accent5" accent6="accent6" hlink="hlink" folHlink="folHlink"/>
  <p:sldLayoutIdLst>
    <p:sldLayoutId id="2147483782" r:id="rId1"/>
    <p:sldLayoutId id="2147483783" r:id="rId2"/>
    <p:sldLayoutId id="2147483802"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ftr="0"/>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2051"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a:solidFill>
                  <a:prstClr val="white">
                    <a:shade val="50000"/>
                  </a:prstClr>
                </a:solidFill>
                <a:latin typeface="+mn-lt"/>
                <a:cs typeface="+mn-cs"/>
              </a:defRPr>
            </a:lvl1pPr>
          </a:lstStyle>
          <a:p>
            <a:pPr>
              <a:defRPr/>
            </a:pPr>
            <a:fld id="{61631EB2-1BD7-4CF4-A10E-570C91432987}" type="datetime1">
              <a:rPr lang="en-US"/>
              <a:pPr>
                <a:defRPr/>
              </a:pPr>
              <a:t>7/12/2016</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prstClr val="white">
                    <a:shade val="50000"/>
                  </a:prstClr>
                </a:solidFill>
                <a:latin typeface="+mn-lt"/>
                <a:cs typeface="+mn-cs"/>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a:solidFill>
                  <a:prstClr val="white">
                    <a:shade val="50000"/>
                  </a:prstClr>
                </a:solidFill>
                <a:latin typeface="+mn-lt"/>
                <a:cs typeface="+mn-cs"/>
              </a:defRPr>
            </a:lvl1pPr>
          </a:lstStyle>
          <a:p>
            <a:pPr>
              <a:defRPr/>
            </a:pPr>
            <a:fld id="{34A722BE-E538-484F-B063-49B4EAE0EAFF}" type="slidenum">
              <a:rPr lang="en-US"/>
              <a:pPr>
                <a:defRPr/>
              </a:pPr>
              <a:t>‹#›</a:t>
            </a:fld>
            <a:endParaRPr lang="en-US" dirty="0"/>
          </a:p>
        </p:txBody>
      </p:sp>
      <p:sp>
        <p:nvSpPr>
          <p:cNvPr id="2055" name="TextBox 1"/>
          <p:cNvSpPr txBox="1">
            <a:spLocks noChangeArrowheads="1"/>
          </p:cNvSpPr>
          <p:nvPr userDrawn="1"/>
        </p:nvSpPr>
        <p:spPr bwMode="auto">
          <a:xfrm>
            <a:off x="7543800" y="6019800"/>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ook Antiqua" pitchFamily="18" charset="0"/>
              </a:defRPr>
            </a:lvl1pPr>
            <a:lvl2pPr marL="742950" indent="-285750">
              <a:defRPr>
                <a:solidFill>
                  <a:schemeClr val="tx1"/>
                </a:solidFill>
                <a:latin typeface="Book Antiqua" pitchFamily="18" charset="0"/>
              </a:defRPr>
            </a:lvl2pPr>
            <a:lvl3pPr marL="1143000" indent="-228600">
              <a:defRPr>
                <a:solidFill>
                  <a:schemeClr val="tx1"/>
                </a:solidFill>
                <a:latin typeface="Book Antiqua" pitchFamily="18" charset="0"/>
              </a:defRPr>
            </a:lvl3pPr>
            <a:lvl4pPr marL="1600200" indent="-228600">
              <a:defRPr>
                <a:solidFill>
                  <a:schemeClr val="tx1"/>
                </a:solidFill>
                <a:latin typeface="Book Antiqua" pitchFamily="18" charset="0"/>
              </a:defRPr>
            </a:lvl4pPr>
            <a:lvl5pPr marL="2057400" indent="-228600">
              <a:defRPr>
                <a:solidFill>
                  <a:schemeClr val="tx1"/>
                </a:solidFill>
                <a:latin typeface="Book Antiqua" pitchFamily="18" charset="0"/>
              </a:defRPr>
            </a:lvl5pPr>
            <a:lvl6pPr marL="2514600" indent="-228600" fontAlgn="base">
              <a:spcBef>
                <a:spcPct val="0"/>
              </a:spcBef>
              <a:spcAft>
                <a:spcPct val="0"/>
              </a:spcAft>
              <a:defRPr>
                <a:solidFill>
                  <a:schemeClr val="tx1"/>
                </a:solidFill>
                <a:latin typeface="Book Antiqua" pitchFamily="18" charset="0"/>
              </a:defRPr>
            </a:lvl6pPr>
            <a:lvl7pPr marL="2971800" indent="-228600" fontAlgn="base">
              <a:spcBef>
                <a:spcPct val="0"/>
              </a:spcBef>
              <a:spcAft>
                <a:spcPct val="0"/>
              </a:spcAft>
              <a:defRPr>
                <a:solidFill>
                  <a:schemeClr val="tx1"/>
                </a:solidFill>
                <a:latin typeface="Book Antiqua" pitchFamily="18" charset="0"/>
              </a:defRPr>
            </a:lvl7pPr>
            <a:lvl8pPr marL="3429000" indent="-228600" fontAlgn="base">
              <a:spcBef>
                <a:spcPct val="0"/>
              </a:spcBef>
              <a:spcAft>
                <a:spcPct val="0"/>
              </a:spcAft>
              <a:defRPr>
                <a:solidFill>
                  <a:schemeClr val="tx1"/>
                </a:solidFill>
                <a:latin typeface="Book Antiqua" pitchFamily="18" charset="0"/>
              </a:defRPr>
            </a:lvl8pPr>
            <a:lvl9pPr marL="3886200" indent="-228600" fontAlgn="base">
              <a:spcBef>
                <a:spcPct val="0"/>
              </a:spcBef>
              <a:spcAft>
                <a:spcPct val="0"/>
              </a:spcAft>
              <a:defRPr>
                <a:solidFill>
                  <a:schemeClr val="tx1"/>
                </a:solidFill>
                <a:latin typeface="Book Antiqua" pitchFamily="18" charset="0"/>
              </a:defRPr>
            </a:lvl9pPr>
          </a:lstStyle>
          <a:p>
            <a:pPr>
              <a:defRPr/>
            </a:pPr>
            <a:endParaRPr lang="en-US" altLang="en-US" smtClean="0">
              <a:solidFill>
                <a:srgbClr val="FFFFFF"/>
              </a:solidFill>
            </a:endParaRPr>
          </a:p>
        </p:txBody>
      </p:sp>
    </p:spTree>
  </p:cSld>
  <p:clrMap bg1="dk1" tx1="lt1" bg2="dk2" tx2="lt2" accent1="accent1" accent2="accent2" accent3="accent3" accent4="accent4" accent5="accent5" accent6="accent6" hlink="hlink" folHlink="folHlink"/>
  <p:sldLayoutIdLst>
    <p:sldLayoutId id="2147483792" r:id="rId1"/>
    <p:sldLayoutId id="2147483793" r:id="rId2"/>
    <p:sldLayoutId id="214748380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sldNum="0" hdr="0" ftr="0" dt="0"/>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FB4E6785-D775-4022-B466-7536C3A6DFFB}" type="datetimeFigureOut">
              <a:rPr lang="en-US"/>
              <a:pPr>
                <a:defRPr/>
              </a:pPr>
              <a:t>7/12/2016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53276E89-1087-4866-8CC0-2F050421B1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66FF"/>
            </a:gs>
            <a:gs pos="100000">
              <a:srgbClr val="002F76"/>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en-US" smtClean="0"/>
              <a:t>Образец заголовка</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en-US" smtClean="0"/>
              <a:t>Образец текста</a:t>
            </a:r>
          </a:p>
          <a:p>
            <a:pPr lvl="1"/>
            <a:r>
              <a:rPr lang="ru-RU" altLang="en-US" smtClean="0"/>
              <a:t>Второй уровень</a:t>
            </a:r>
          </a:p>
          <a:p>
            <a:pPr lvl="2"/>
            <a:r>
              <a:rPr lang="ru-RU" altLang="en-US" smtClean="0"/>
              <a:t>Третий уровень</a:t>
            </a:r>
          </a:p>
          <a:p>
            <a:pPr lvl="3"/>
            <a:r>
              <a:rPr lang="ru-RU" altLang="en-US" smtClean="0"/>
              <a:t>Четвертый уровень</a:t>
            </a:r>
          </a:p>
          <a:p>
            <a:pPr lvl="4"/>
            <a:r>
              <a:rPr lang="ru-RU" altLang="en-US"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cs typeface="+mn-cs"/>
              </a:defRPr>
            </a:lvl1pPr>
          </a:lstStyle>
          <a:p>
            <a:pPr>
              <a:defRPr/>
            </a:pPr>
            <a:fld id="{01556F37-8F5C-4684-9277-B50DB13EF5B1}"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video" Target="file:///C:\MyPapers\Confer\2016_Dubrovnik\nature14478-sv3.mov" TargetMode="Externa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3.xml"/><Relationship Id="rId5" Type="http://schemas.openxmlformats.org/officeDocument/2006/relationships/image" Target="../media/image33.emf"/><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23.xml"/><Relationship Id="rId6" Type="http://schemas.openxmlformats.org/officeDocument/2006/relationships/image" Target="../media/image35.emf"/><Relationship Id="rId5" Type="http://schemas.openxmlformats.org/officeDocument/2006/relationships/image" Target="../media/image34.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42.emf"/><Relationship Id="rId13" Type="http://schemas.openxmlformats.org/officeDocument/2006/relationships/image" Target="../media/image47.emf"/><Relationship Id="rId3" Type="http://schemas.openxmlformats.org/officeDocument/2006/relationships/image" Target="../media/image37.emf"/><Relationship Id="rId7" Type="http://schemas.openxmlformats.org/officeDocument/2006/relationships/image" Target="../media/image41.emf"/><Relationship Id="rId12"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40.emf"/><Relationship Id="rId11" Type="http://schemas.openxmlformats.org/officeDocument/2006/relationships/image" Target="../media/image45.emf"/><Relationship Id="rId5" Type="http://schemas.openxmlformats.org/officeDocument/2006/relationships/image" Target="../media/image39.emf"/><Relationship Id="rId10" Type="http://schemas.openxmlformats.org/officeDocument/2006/relationships/image" Target="../media/image44.emf"/><Relationship Id="rId4" Type="http://schemas.openxmlformats.org/officeDocument/2006/relationships/image" Target="../media/image38.emf"/><Relationship Id="rId9" Type="http://schemas.openxmlformats.org/officeDocument/2006/relationships/image" Target="../media/image43.emf"/><Relationship Id="rId14" Type="http://schemas.openxmlformats.org/officeDocument/2006/relationships/image" Target="../media/image48.emf"/></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57.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emf"/><Relationship Id="rId1" Type="http://schemas.openxmlformats.org/officeDocument/2006/relationships/slideLayout" Target="../slideLayouts/slideLayout13.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685800"/>
            <a:ext cx="8991600" cy="4114800"/>
          </a:xfrm>
        </p:spPr>
        <p:txBody>
          <a:bodyPr/>
          <a:lstStyle/>
          <a:p>
            <a:pPr eaLnBrk="1" fontAlgn="auto" hangingPunct="1">
              <a:spcAft>
                <a:spcPts val="0"/>
              </a:spcAft>
              <a:defRPr/>
            </a:pPr>
            <a:r>
              <a:rPr lang="en-US" sz="3800" dirty="0">
                <a:solidFill>
                  <a:schemeClr val="tx1"/>
                </a:solidFill>
              </a:rPr>
              <a:t>Electric Currents in the Solar Atmosphere</a:t>
            </a:r>
            <a:r>
              <a:rPr lang="en-US" sz="3800" dirty="0"/>
              <a:t/>
            </a:r>
            <a:br>
              <a:rPr lang="en-US" sz="3800" dirty="0"/>
            </a:br>
            <a:r>
              <a:rPr lang="en-US" dirty="0">
                <a:effectLst/>
              </a:rPr>
              <a:t/>
            </a:r>
            <a:br>
              <a:rPr lang="en-US" dirty="0">
                <a:effectLst/>
              </a:rPr>
            </a:br>
            <a:endParaRPr lang="en-US" dirty="0"/>
          </a:p>
        </p:txBody>
      </p:sp>
      <p:sp>
        <p:nvSpPr>
          <p:cNvPr id="30723" name="Subtitle 2"/>
          <p:cNvSpPr>
            <a:spLocks noGrp="1"/>
          </p:cNvSpPr>
          <p:nvPr>
            <p:ph type="subTitle" idx="1"/>
          </p:nvPr>
        </p:nvSpPr>
        <p:spPr>
          <a:xfrm>
            <a:off x="1354138" y="3754438"/>
            <a:ext cx="6400800" cy="1752600"/>
          </a:xfrm>
        </p:spPr>
        <p:txBody>
          <a:bodyPr/>
          <a:lstStyle/>
          <a:p>
            <a:pPr eaLnBrk="1" hangingPunct="1"/>
            <a:r>
              <a:rPr lang="en-US" altLang="en-US" b="1" dirty="0" smtClean="0"/>
              <a:t>Gregory D. Fleishman</a:t>
            </a:r>
          </a:p>
          <a:p>
            <a:pPr eaLnBrk="1" hangingPunct="1"/>
            <a:r>
              <a:rPr lang="en-US" altLang="en-US" b="1" dirty="0" smtClean="0"/>
              <a:t>Center for Solar-Terrestrial Research, NJIT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6200" y="11113"/>
            <a:ext cx="9067800" cy="979487"/>
          </a:xfrm>
        </p:spPr>
        <p:txBody>
          <a:bodyPr/>
          <a:lstStyle/>
          <a:p>
            <a:pPr eaLnBrk="1" fontAlgn="auto" hangingPunct="1">
              <a:spcAft>
                <a:spcPts val="0"/>
              </a:spcAft>
              <a:defRPr/>
            </a:pPr>
            <a:r>
              <a:rPr lang="en-US" dirty="0" smtClean="0">
                <a:solidFill>
                  <a:schemeClr val="bg1"/>
                </a:solidFill>
              </a:rPr>
              <a:t>3D picture at the chromosphere</a:t>
            </a:r>
            <a:endParaRPr lang="en-US" dirty="0">
              <a:solidFill>
                <a:schemeClr val="bg1"/>
              </a:solidFill>
            </a:endParaRPr>
          </a:p>
        </p:txBody>
      </p:sp>
      <p:pic>
        <p:nvPicPr>
          <p:cNvPr id="3891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3512" y="762000"/>
            <a:ext cx="3897313" cy="50022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6" name="Rectangle 1"/>
          <p:cNvSpPr>
            <a:spLocks noChangeArrowheads="1"/>
          </p:cNvSpPr>
          <p:nvPr/>
        </p:nvSpPr>
        <p:spPr bwMode="auto">
          <a:xfrm>
            <a:off x="762000" y="6489700"/>
            <a:ext cx="2362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Book Antiqua" pitchFamily="18" charset="0"/>
                <a:cs typeface="Arial" charset="0"/>
              </a:defRPr>
            </a:lvl1pPr>
            <a:lvl2pPr marL="742950" indent="-285750" eaLnBrk="0" hangingPunct="0">
              <a:defRPr>
                <a:solidFill>
                  <a:schemeClr val="tx1"/>
                </a:solidFill>
                <a:latin typeface="Book Antiqua" pitchFamily="18" charset="0"/>
                <a:cs typeface="Arial" charset="0"/>
              </a:defRPr>
            </a:lvl2pPr>
            <a:lvl3pPr marL="1143000" indent="-228600" eaLnBrk="0" hangingPunct="0">
              <a:defRPr>
                <a:solidFill>
                  <a:schemeClr val="tx1"/>
                </a:solidFill>
                <a:latin typeface="Book Antiqua" pitchFamily="18" charset="0"/>
                <a:cs typeface="Arial" charset="0"/>
              </a:defRPr>
            </a:lvl3pPr>
            <a:lvl4pPr marL="1600200" indent="-228600" eaLnBrk="0" hangingPunct="0">
              <a:defRPr>
                <a:solidFill>
                  <a:schemeClr val="tx1"/>
                </a:solidFill>
                <a:latin typeface="Book Antiqua" pitchFamily="18" charset="0"/>
                <a:cs typeface="Arial" charset="0"/>
              </a:defRPr>
            </a:lvl4pPr>
            <a:lvl5pPr marL="2057400" indent="-228600" eaLnBrk="0" hangingPunct="0">
              <a:defRPr>
                <a:solidFill>
                  <a:schemeClr val="tx1"/>
                </a:solidFill>
                <a:latin typeface="Book Antiqua" pitchFamily="18" charset="0"/>
                <a:cs typeface="Arial" charset="0"/>
              </a:defRPr>
            </a:lvl5pPr>
            <a:lvl6pPr marL="2514600" indent="-228600" eaLnBrk="0" fontAlgn="base" hangingPunct="0">
              <a:spcBef>
                <a:spcPct val="0"/>
              </a:spcBef>
              <a:spcAft>
                <a:spcPct val="0"/>
              </a:spcAft>
              <a:defRPr>
                <a:solidFill>
                  <a:schemeClr val="tx1"/>
                </a:solidFill>
                <a:latin typeface="Book Antiqua" pitchFamily="18" charset="0"/>
                <a:cs typeface="Arial" charset="0"/>
              </a:defRPr>
            </a:lvl6pPr>
            <a:lvl7pPr marL="2971800" indent="-228600" eaLnBrk="0" fontAlgn="base" hangingPunct="0">
              <a:spcBef>
                <a:spcPct val="0"/>
              </a:spcBef>
              <a:spcAft>
                <a:spcPct val="0"/>
              </a:spcAft>
              <a:defRPr>
                <a:solidFill>
                  <a:schemeClr val="tx1"/>
                </a:solidFill>
                <a:latin typeface="Book Antiqua" pitchFamily="18" charset="0"/>
                <a:cs typeface="Arial" charset="0"/>
              </a:defRPr>
            </a:lvl7pPr>
            <a:lvl8pPr marL="3429000" indent="-228600" eaLnBrk="0" fontAlgn="base" hangingPunct="0">
              <a:spcBef>
                <a:spcPct val="0"/>
              </a:spcBef>
              <a:spcAft>
                <a:spcPct val="0"/>
              </a:spcAft>
              <a:defRPr>
                <a:solidFill>
                  <a:schemeClr val="tx1"/>
                </a:solidFill>
                <a:latin typeface="Book Antiqua" pitchFamily="18" charset="0"/>
                <a:cs typeface="Arial" charset="0"/>
              </a:defRPr>
            </a:lvl8pPr>
            <a:lvl9pPr marL="3886200" indent="-228600" eaLnBrk="0" fontAlgn="base" hangingPunct="0">
              <a:spcBef>
                <a:spcPct val="0"/>
              </a:spcBef>
              <a:spcAft>
                <a:spcPct val="0"/>
              </a:spcAft>
              <a:defRPr>
                <a:solidFill>
                  <a:schemeClr val="tx1"/>
                </a:solidFill>
                <a:latin typeface="Book Antiqua" pitchFamily="18" charset="0"/>
                <a:cs typeface="Arial" charset="0"/>
              </a:defRPr>
            </a:lvl9pPr>
          </a:lstStyle>
          <a:p>
            <a:pPr eaLnBrk="1" hangingPunct="1"/>
            <a:r>
              <a:rPr lang="en-US" altLang="en-US" dirty="0" err="1">
                <a:solidFill>
                  <a:schemeClr val="bg1"/>
                </a:solidFill>
              </a:rPr>
              <a:t>Socas</a:t>
            </a:r>
            <a:r>
              <a:rPr lang="en-US" altLang="en-US" dirty="0">
                <a:solidFill>
                  <a:schemeClr val="bg1"/>
                </a:solidFill>
              </a:rPr>
              <a:t>-Navarro (2005)</a:t>
            </a:r>
          </a:p>
        </p:txBody>
      </p:sp>
      <p:pic>
        <p:nvPicPr>
          <p:cNvPr id="389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9888" y="1120775"/>
            <a:ext cx="4910137" cy="3427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8" name="Rectangle 4"/>
          <p:cNvSpPr>
            <a:spLocks noChangeArrowheads="1"/>
          </p:cNvSpPr>
          <p:nvPr/>
        </p:nvSpPr>
        <p:spPr bwMode="auto">
          <a:xfrm>
            <a:off x="4060825" y="4419600"/>
            <a:ext cx="502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Book Antiqua" pitchFamily="18" charset="0"/>
                <a:cs typeface="Arial" charset="0"/>
              </a:defRPr>
            </a:lvl1pPr>
            <a:lvl2pPr marL="742950" indent="-285750" eaLnBrk="0" hangingPunct="0">
              <a:defRPr>
                <a:solidFill>
                  <a:schemeClr val="tx1"/>
                </a:solidFill>
                <a:latin typeface="Book Antiqua" pitchFamily="18" charset="0"/>
                <a:cs typeface="Arial" charset="0"/>
              </a:defRPr>
            </a:lvl2pPr>
            <a:lvl3pPr marL="1143000" indent="-228600" eaLnBrk="0" hangingPunct="0">
              <a:defRPr>
                <a:solidFill>
                  <a:schemeClr val="tx1"/>
                </a:solidFill>
                <a:latin typeface="Book Antiqua" pitchFamily="18" charset="0"/>
                <a:cs typeface="Arial" charset="0"/>
              </a:defRPr>
            </a:lvl3pPr>
            <a:lvl4pPr marL="1600200" indent="-228600" eaLnBrk="0" hangingPunct="0">
              <a:defRPr>
                <a:solidFill>
                  <a:schemeClr val="tx1"/>
                </a:solidFill>
                <a:latin typeface="Book Antiqua" pitchFamily="18" charset="0"/>
                <a:cs typeface="Arial" charset="0"/>
              </a:defRPr>
            </a:lvl4pPr>
            <a:lvl5pPr marL="2057400" indent="-228600" eaLnBrk="0" hangingPunct="0">
              <a:defRPr>
                <a:solidFill>
                  <a:schemeClr val="tx1"/>
                </a:solidFill>
                <a:latin typeface="Book Antiqua" pitchFamily="18" charset="0"/>
                <a:cs typeface="Arial" charset="0"/>
              </a:defRPr>
            </a:lvl5pPr>
            <a:lvl6pPr marL="2514600" indent="-228600" eaLnBrk="0" fontAlgn="base" hangingPunct="0">
              <a:spcBef>
                <a:spcPct val="0"/>
              </a:spcBef>
              <a:spcAft>
                <a:spcPct val="0"/>
              </a:spcAft>
              <a:defRPr>
                <a:solidFill>
                  <a:schemeClr val="tx1"/>
                </a:solidFill>
                <a:latin typeface="Book Antiqua" pitchFamily="18" charset="0"/>
                <a:cs typeface="Arial" charset="0"/>
              </a:defRPr>
            </a:lvl6pPr>
            <a:lvl7pPr marL="2971800" indent="-228600" eaLnBrk="0" fontAlgn="base" hangingPunct="0">
              <a:spcBef>
                <a:spcPct val="0"/>
              </a:spcBef>
              <a:spcAft>
                <a:spcPct val="0"/>
              </a:spcAft>
              <a:defRPr>
                <a:solidFill>
                  <a:schemeClr val="tx1"/>
                </a:solidFill>
                <a:latin typeface="Book Antiqua" pitchFamily="18" charset="0"/>
                <a:cs typeface="Arial" charset="0"/>
              </a:defRPr>
            </a:lvl7pPr>
            <a:lvl8pPr marL="3429000" indent="-228600" eaLnBrk="0" fontAlgn="base" hangingPunct="0">
              <a:spcBef>
                <a:spcPct val="0"/>
              </a:spcBef>
              <a:spcAft>
                <a:spcPct val="0"/>
              </a:spcAft>
              <a:defRPr>
                <a:solidFill>
                  <a:schemeClr val="tx1"/>
                </a:solidFill>
                <a:latin typeface="Book Antiqua" pitchFamily="18" charset="0"/>
                <a:cs typeface="Arial" charset="0"/>
              </a:defRPr>
            </a:lvl8pPr>
            <a:lvl9pPr marL="3886200" indent="-228600" eaLnBrk="0" fontAlgn="base" hangingPunct="0">
              <a:spcBef>
                <a:spcPct val="0"/>
              </a:spcBef>
              <a:spcAft>
                <a:spcPct val="0"/>
              </a:spcAft>
              <a:defRPr>
                <a:solidFill>
                  <a:schemeClr val="tx1"/>
                </a:solidFill>
                <a:latin typeface="Book Antiqua" pitchFamily="18" charset="0"/>
                <a:cs typeface="Arial" charset="0"/>
              </a:defRPr>
            </a:lvl9pPr>
          </a:lstStyle>
          <a:p>
            <a:pPr eaLnBrk="1" hangingPunct="1"/>
            <a:r>
              <a:rPr lang="en-US" altLang="en-US">
                <a:solidFill>
                  <a:srgbClr val="000000"/>
                </a:solidFill>
              </a:rPr>
              <a:t>de la Cruz Rodríguez and Socas-Navarro (2011)</a:t>
            </a:r>
          </a:p>
        </p:txBody>
      </p:sp>
      <p:sp>
        <p:nvSpPr>
          <p:cNvPr id="7" name="Rectangle 1"/>
          <p:cNvSpPr>
            <a:spLocks noChangeArrowheads="1"/>
          </p:cNvSpPr>
          <p:nvPr/>
        </p:nvSpPr>
        <p:spPr bwMode="auto">
          <a:xfrm>
            <a:off x="228600" y="5659219"/>
            <a:ext cx="39512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Book Antiqua" pitchFamily="18" charset="0"/>
                <a:cs typeface="Arial" charset="0"/>
              </a:defRPr>
            </a:lvl1pPr>
            <a:lvl2pPr marL="742950" indent="-285750" eaLnBrk="0" hangingPunct="0">
              <a:defRPr>
                <a:solidFill>
                  <a:schemeClr val="tx1"/>
                </a:solidFill>
                <a:latin typeface="Book Antiqua" pitchFamily="18" charset="0"/>
                <a:cs typeface="Arial" charset="0"/>
              </a:defRPr>
            </a:lvl2pPr>
            <a:lvl3pPr marL="1143000" indent="-228600" eaLnBrk="0" hangingPunct="0">
              <a:defRPr>
                <a:solidFill>
                  <a:schemeClr val="tx1"/>
                </a:solidFill>
                <a:latin typeface="Book Antiqua" pitchFamily="18" charset="0"/>
                <a:cs typeface="Arial" charset="0"/>
              </a:defRPr>
            </a:lvl3pPr>
            <a:lvl4pPr marL="1600200" indent="-228600" eaLnBrk="0" hangingPunct="0">
              <a:defRPr>
                <a:solidFill>
                  <a:schemeClr val="tx1"/>
                </a:solidFill>
                <a:latin typeface="Book Antiqua" pitchFamily="18" charset="0"/>
                <a:cs typeface="Arial" charset="0"/>
              </a:defRPr>
            </a:lvl4pPr>
            <a:lvl5pPr marL="2057400" indent="-228600" eaLnBrk="0" hangingPunct="0">
              <a:defRPr>
                <a:solidFill>
                  <a:schemeClr val="tx1"/>
                </a:solidFill>
                <a:latin typeface="Book Antiqua" pitchFamily="18" charset="0"/>
                <a:cs typeface="Arial" charset="0"/>
              </a:defRPr>
            </a:lvl5pPr>
            <a:lvl6pPr marL="2514600" indent="-228600" eaLnBrk="0" fontAlgn="base" hangingPunct="0">
              <a:spcBef>
                <a:spcPct val="0"/>
              </a:spcBef>
              <a:spcAft>
                <a:spcPct val="0"/>
              </a:spcAft>
              <a:defRPr>
                <a:solidFill>
                  <a:schemeClr val="tx1"/>
                </a:solidFill>
                <a:latin typeface="Book Antiqua" pitchFamily="18" charset="0"/>
                <a:cs typeface="Arial" charset="0"/>
              </a:defRPr>
            </a:lvl6pPr>
            <a:lvl7pPr marL="2971800" indent="-228600" eaLnBrk="0" fontAlgn="base" hangingPunct="0">
              <a:spcBef>
                <a:spcPct val="0"/>
              </a:spcBef>
              <a:spcAft>
                <a:spcPct val="0"/>
              </a:spcAft>
              <a:defRPr>
                <a:solidFill>
                  <a:schemeClr val="tx1"/>
                </a:solidFill>
                <a:latin typeface="Book Antiqua" pitchFamily="18" charset="0"/>
                <a:cs typeface="Arial" charset="0"/>
              </a:defRPr>
            </a:lvl7pPr>
            <a:lvl8pPr marL="3429000" indent="-228600" eaLnBrk="0" fontAlgn="base" hangingPunct="0">
              <a:spcBef>
                <a:spcPct val="0"/>
              </a:spcBef>
              <a:spcAft>
                <a:spcPct val="0"/>
              </a:spcAft>
              <a:defRPr>
                <a:solidFill>
                  <a:schemeClr val="tx1"/>
                </a:solidFill>
                <a:latin typeface="Book Antiqua" pitchFamily="18" charset="0"/>
                <a:cs typeface="Arial" charset="0"/>
              </a:defRPr>
            </a:lvl8pPr>
            <a:lvl9pPr marL="3886200" indent="-228600" eaLnBrk="0" fontAlgn="base" hangingPunct="0">
              <a:spcBef>
                <a:spcPct val="0"/>
              </a:spcBef>
              <a:spcAft>
                <a:spcPct val="0"/>
              </a:spcAft>
              <a:defRPr>
                <a:solidFill>
                  <a:schemeClr val="tx1"/>
                </a:solidFill>
                <a:latin typeface="Book Antiqua" pitchFamily="18" charset="0"/>
                <a:cs typeface="Arial" charset="0"/>
              </a:defRPr>
            </a:lvl9pPr>
          </a:lstStyle>
          <a:p>
            <a:pPr eaLnBrk="1" hangingPunct="1"/>
            <a:r>
              <a:rPr lang="en-US" altLang="en-US" sz="2400" dirty="0" smtClean="0">
                <a:solidFill>
                  <a:schemeClr val="bg1"/>
                </a:solidFill>
              </a:rPr>
              <a:t>3D picture of the magnetic field at </a:t>
            </a:r>
            <a:r>
              <a:rPr lang="en-US" altLang="en-US" sz="2400" dirty="0" err="1" smtClean="0">
                <a:solidFill>
                  <a:schemeClr val="bg1"/>
                </a:solidFill>
              </a:rPr>
              <a:t>ph</a:t>
            </a:r>
            <a:r>
              <a:rPr lang="en-US" altLang="en-US" sz="2400" dirty="0" smtClean="0">
                <a:solidFill>
                  <a:schemeClr val="bg1"/>
                </a:solidFill>
              </a:rPr>
              <a:t>-to-</a:t>
            </a:r>
            <a:r>
              <a:rPr lang="en-US" altLang="en-US" sz="2400" dirty="0" err="1" smtClean="0">
                <a:solidFill>
                  <a:schemeClr val="bg1"/>
                </a:solidFill>
              </a:rPr>
              <a:t>chr</a:t>
            </a:r>
            <a:r>
              <a:rPr lang="en-US" altLang="en-US" sz="2400" dirty="0" smtClean="0">
                <a:solidFill>
                  <a:schemeClr val="bg1"/>
                </a:solidFill>
              </a:rPr>
              <a:t> levels</a:t>
            </a:r>
            <a:endParaRPr lang="en-US" altLang="en-US" sz="2400" dirty="0">
              <a:solidFill>
                <a:schemeClr val="bg1"/>
              </a:solidFill>
            </a:endParaRPr>
          </a:p>
        </p:txBody>
      </p:sp>
      <p:sp>
        <p:nvSpPr>
          <p:cNvPr id="8" name="Rectangle 1"/>
          <p:cNvSpPr>
            <a:spLocks noChangeArrowheads="1"/>
          </p:cNvSpPr>
          <p:nvPr/>
        </p:nvSpPr>
        <p:spPr bwMode="auto">
          <a:xfrm>
            <a:off x="4648200" y="4980622"/>
            <a:ext cx="41036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Book Antiqua" pitchFamily="18" charset="0"/>
                <a:cs typeface="Arial" charset="0"/>
              </a:defRPr>
            </a:lvl1pPr>
            <a:lvl2pPr marL="742950" indent="-285750" eaLnBrk="0" hangingPunct="0">
              <a:defRPr>
                <a:solidFill>
                  <a:schemeClr val="tx1"/>
                </a:solidFill>
                <a:latin typeface="Book Antiqua" pitchFamily="18" charset="0"/>
                <a:cs typeface="Arial" charset="0"/>
              </a:defRPr>
            </a:lvl2pPr>
            <a:lvl3pPr marL="1143000" indent="-228600" eaLnBrk="0" hangingPunct="0">
              <a:defRPr>
                <a:solidFill>
                  <a:schemeClr val="tx1"/>
                </a:solidFill>
                <a:latin typeface="Book Antiqua" pitchFamily="18" charset="0"/>
                <a:cs typeface="Arial" charset="0"/>
              </a:defRPr>
            </a:lvl3pPr>
            <a:lvl4pPr marL="1600200" indent="-228600" eaLnBrk="0" hangingPunct="0">
              <a:defRPr>
                <a:solidFill>
                  <a:schemeClr val="tx1"/>
                </a:solidFill>
                <a:latin typeface="Book Antiqua" pitchFamily="18" charset="0"/>
                <a:cs typeface="Arial" charset="0"/>
              </a:defRPr>
            </a:lvl4pPr>
            <a:lvl5pPr marL="2057400" indent="-228600" eaLnBrk="0" hangingPunct="0">
              <a:defRPr>
                <a:solidFill>
                  <a:schemeClr val="tx1"/>
                </a:solidFill>
                <a:latin typeface="Book Antiqua" pitchFamily="18" charset="0"/>
                <a:cs typeface="Arial" charset="0"/>
              </a:defRPr>
            </a:lvl5pPr>
            <a:lvl6pPr marL="2514600" indent="-228600" eaLnBrk="0" fontAlgn="base" hangingPunct="0">
              <a:spcBef>
                <a:spcPct val="0"/>
              </a:spcBef>
              <a:spcAft>
                <a:spcPct val="0"/>
              </a:spcAft>
              <a:defRPr>
                <a:solidFill>
                  <a:schemeClr val="tx1"/>
                </a:solidFill>
                <a:latin typeface="Book Antiqua" pitchFamily="18" charset="0"/>
                <a:cs typeface="Arial" charset="0"/>
              </a:defRPr>
            </a:lvl6pPr>
            <a:lvl7pPr marL="2971800" indent="-228600" eaLnBrk="0" fontAlgn="base" hangingPunct="0">
              <a:spcBef>
                <a:spcPct val="0"/>
              </a:spcBef>
              <a:spcAft>
                <a:spcPct val="0"/>
              </a:spcAft>
              <a:defRPr>
                <a:solidFill>
                  <a:schemeClr val="tx1"/>
                </a:solidFill>
                <a:latin typeface="Book Antiqua" pitchFamily="18" charset="0"/>
                <a:cs typeface="Arial" charset="0"/>
              </a:defRPr>
            </a:lvl7pPr>
            <a:lvl8pPr marL="3429000" indent="-228600" eaLnBrk="0" fontAlgn="base" hangingPunct="0">
              <a:spcBef>
                <a:spcPct val="0"/>
              </a:spcBef>
              <a:spcAft>
                <a:spcPct val="0"/>
              </a:spcAft>
              <a:defRPr>
                <a:solidFill>
                  <a:schemeClr val="tx1"/>
                </a:solidFill>
                <a:latin typeface="Book Antiqua" pitchFamily="18" charset="0"/>
                <a:cs typeface="Arial" charset="0"/>
              </a:defRPr>
            </a:lvl8pPr>
            <a:lvl9pPr marL="3886200" indent="-228600" eaLnBrk="0" fontAlgn="base" hangingPunct="0">
              <a:spcBef>
                <a:spcPct val="0"/>
              </a:spcBef>
              <a:spcAft>
                <a:spcPct val="0"/>
              </a:spcAft>
              <a:defRPr>
                <a:solidFill>
                  <a:schemeClr val="tx1"/>
                </a:solidFill>
                <a:latin typeface="Book Antiqua" pitchFamily="18" charset="0"/>
                <a:cs typeface="Arial" charset="0"/>
              </a:defRPr>
            </a:lvl9pPr>
          </a:lstStyle>
          <a:p>
            <a:pPr eaLnBrk="1" hangingPunct="1"/>
            <a:r>
              <a:rPr lang="en-US" altLang="en-US" sz="2400" dirty="0" smtClean="0">
                <a:solidFill>
                  <a:schemeClr val="bg1"/>
                </a:solidFill>
              </a:rPr>
              <a:t>Chromospheric H</a:t>
            </a:r>
            <a:r>
              <a:rPr lang="el-GR" altLang="en-US" sz="2400" dirty="0" smtClean="0">
                <a:solidFill>
                  <a:schemeClr val="bg1"/>
                </a:solidFill>
              </a:rPr>
              <a:t>α</a:t>
            </a:r>
            <a:r>
              <a:rPr lang="en-US" altLang="en-US" sz="2400" dirty="0" smtClean="0">
                <a:solidFill>
                  <a:schemeClr val="bg1"/>
                </a:solidFill>
              </a:rPr>
              <a:t> fibrils vs transverse magnetic field: they are not aligned in the general case.</a:t>
            </a:r>
            <a:endParaRPr lang="en-US" altLang="en-US" sz="2400"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6200" y="11113"/>
            <a:ext cx="9067800" cy="1055687"/>
          </a:xfrm>
        </p:spPr>
        <p:txBody>
          <a:bodyPr/>
          <a:lstStyle/>
          <a:p>
            <a:pPr eaLnBrk="1" fontAlgn="auto" hangingPunct="1">
              <a:spcAft>
                <a:spcPts val="0"/>
              </a:spcAft>
              <a:defRPr/>
            </a:pPr>
            <a:r>
              <a:rPr lang="en-US" dirty="0" smtClean="0">
                <a:solidFill>
                  <a:schemeClr val="bg1"/>
                </a:solidFill>
              </a:rPr>
              <a:t>J to B misalignment </a:t>
            </a:r>
            <a:endParaRPr lang="en-US" dirty="0">
              <a:solidFill>
                <a:schemeClr val="bg1"/>
              </a:solidFill>
            </a:endParaRPr>
          </a:p>
        </p:txBody>
      </p:sp>
      <p:pic>
        <p:nvPicPr>
          <p:cNvPr id="39939"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862" y="990600"/>
            <a:ext cx="9101138" cy="39782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5060950"/>
            <a:ext cx="8915400" cy="1477328"/>
          </a:xfrm>
          <a:prstGeom prst="rect">
            <a:avLst/>
          </a:prstGeom>
        </p:spPr>
        <p:txBody>
          <a:bodyPr wrap="square">
            <a:spAutoFit/>
          </a:bodyPr>
          <a:lstStyle/>
          <a:p>
            <a:r>
              <a:rPr lang="en-US" dirty="0" smtClean="0">
                <a:solidFill>
                  <a:schemeClr val="bg1"/>
                </a:solidFill>
              </a:rPr>
              <a:t>(</a:t>
            </a:r>
            <a:r>
              <a:rPr lang="en-US" i="1" dirty="0" smtClean="0">
                <a:solidFill>
                  <a:schemeClr val="bg1"/>
                </a:solidFill>
              </a:rPr>
              <a:t>a</a:t>
            </a:r>
            <a:r>
              <a:rPr lang="en-US" dirty="0">
                <a:solidFill>
                  <a:schemeClr val="bg1"/>
                </a:solidFill>
              </a:rPr>
              <a:t>) </a:t>
            </a:r>
            <a:r>
              <a:rPr lang="en-US" i="1" dirty="0">
                <a:solidFill>
                  <a:schemeClr val="bg1"/>
                </a:solidFill>
              </a:rPr>
              <a:t>Top left</a:t>
            </a:r>
            <a:r>
              <a:rPr lang="en-US" dirty="0">
                <a:solidFill>
                  <a:schemeClr val="bg1"/>
                </a:solidFill>
              </a:rPr>
              <a:t>: Continuum image of the sunspot analyzed in this work (in units of the average quiet Sun</a:t>
            </a:r>
            <a:r>
              <a:rPr lang="en-US" dirty="0" smtClean="0">
                <a:solidFill>
                  <a:schemeClr val="bg1"/>
                </a:solidFill>
              </a:rPr>
              <a:t>). The </a:t>
            </a:r>
            <a:r>
              <a:rPr lang="en-US" dirty="0">
                <a:solidFill>
                  <a:schemeClr val="bg1"/>
                </a:solidFill>
              </a:rPr>
              <a:t>rest of the panels present current density maps (units are</a:t>
            </a:r>
          </a:p>
          <a:p>
            <a:r>
              <a:rPr lang="en-US" dirty="0" smtClean="0">
                <a:solidFill>
                  <a:schemeClr val="bg1"/>
                </a:solidFill>
              </a:rPr>
              <a:t> mA </a:t>
            </a:r>
            <a:r>
              <a:rPr lang="en-US" dirty="0">
                <a:solidFill>
                  <a:schemeClr val="bg1"/>
                </a:solidFill>
              </a:rPr>
              <a:t>/</a:t>
            </a:r>
            <a:r>
              <a:rPr lang="en-US" dirty="0" smtClean="0">
                <a:solidFill>
                  <a:schemeClr val="bg1"/>
                </a:solidFill>
              </a:rPr>
              <a:t>m</a:t>
            </a:r>
            <a:r>
              <a:rPr lang="en-US" baseline="30000" dirty="0" smtClean="0">
                <a:solidFill>
                  <a:schemeClr val="bg1"/>
                </a:solidFill>
              </a:rPr>
              <a:t>2</a:t>
            </a:r>
            <a:r>
              <a:rPr lang="en-US" dirty="0">
                <a:solidFill>
                  <a:schemeClr val="bg1"/>
                </a:solidFill>
              </a:rPr>
              <a:t>) at </a:t>
            </a:r>
            <a:r>
              <a:rPr lang="en-US" dirty="0" smtClean="0">
                <a:solidFill>
                  <a:schemeClr val="bg1"/>
                </a:solidFill>
              </a:rPr>
              <a:t>z = 200, </a:t>
            </a:r>
            <a:r>
              <a:rPr lang="en-US" dirty="0">
                <a:solidFill>
                  <a:schemeClr val="bg1"/>
                </a:solidFill>
              </a:rPr>
              <a:t>650, and 1600 km. </a:t>
            </a:r>
            <a:endParaRPr lang="en-US" dirty="0" smtClean="0">
              <a:solidFill>
                <a:schemeClr val="bg1"/>
              </a:solidFill>
            </a:endParaRPr>
          </a:p>
          <a:p>
            <a:r>
              <a:rPr lang="en-US" dirty="0" smtClean="0">
                <a:solidFill>
                  <a:schemeClr val="bg1"/>
                </a:solidFill>
              </a:rPr>
              <a:t>(</a:t>
            </a:r>
            <a:r>
              <a:rPr lang="en-US" i="1" dirty="0">
                <a:solidFill>
                  <a:schemeClr val="bg1"/>
                </a:solidFill>
              </a:rPr>
              <a:t>b</a:t>
            </a:r>
            <a:r>
              <a:rPr lang="en-US" dirty="0">
                <a:solidFill>
                  <a:schemeClr val="bg1"/>
                </a:solidFill>
              </a:rPr>
              <a:t>) </a:t>
            </a:r>
            <a:r>
              <a:rPr lang="en-US" i="1" dirty="0">
                <a:solidFill>
                  <a:schemeClr val="bg1"/>
                </a:solidFill>
              </a:rPr>
              <a:t>Top left</a:t>
            </a:r>
            <a:r>
              <a:rPr lang="en-US" dirty="0">
                <a:solidFill>
                  <a:schemeClr val="bg1"/>
                </a:solidFill>
              </a:rPr>
              <a:t>: </a:t>
            </a:r>
            <a:r>
              <a:rPr lang="en-US" dirty="0" smtClean="0">
                <a:solidFill>
                  <a:schemeClr val="bg1"/>
                </a:solidFill>
              </a:rPr>
              <a:t>The same continuum image. The </a:t>
            </a:r>
            <a:r>
              <a:rPr lang="en-US" dirty="0">
                <a:solidFill>
                  <a:schemeClr val="bg1"/>
                </a:solidFill>
              </a:rPr>
              <a:t>rest of the panels present the angles (degrees) between the vector current and the magnetic field.</a:t>
            </a:r>
          </a:p>
        </p:txBody>
      </p:sp>
      <p:sp>
        <p:nvSpPr>
          <p:cNvPr id="5" name="Rectangle 1"/>
          <p:cNvSpPr>
            <a:spLocks noChangeArrowheads="1"/>
          </p:cNvSpPr>
          <p:nvPr/>
        </p:nvSpPr>
        <p:spPr bwMode="auto">
          <a:xfrm>
            <a:off x="6400800" y="6354128"/>
            <a:ext cx="2362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Book Antiqua" pitchFamily="18" charset="0"/>
                <a:cs typeface="Arial" charset="0"/>
              </a:defRPr>
            </a:lvl1pPr>
            <a:lvl2pPr marL="742950" indent="-285750" eaLnBrk="0" hangingPunct="0">
              <a:defRPr>
                <a:solidFill>
                  <a:schemeClr val="tx1"/>
                </a:solidFill>
                <a:latin typeface="Book Antiqua" pitchFamily="18" charset="0"/>
                <a:cs typeface="Arial" charset="0"/>
              </a:defRPr>
            </a:lvl2pPr>
            <a:lvl3pPr marL="1143000" indent="-228600" eaLnBrk="0" hangingPunct="0">
              <a:defRPr>
                <a:solidFill>
                  <a:schemeClr val="tx1"/>
                </a:solidFill>
                <a:latin typeface="Book Antiqua" pitchFamily="18" charset="0"/>
                <a:cs typeface="Arial" charset="0"/>
              </a:defRPr>
            </a:lvl3pPr>
            <a:lvl4pPr marL="1600200" indent="-228600" eaLnBrk="0" hangingPunct="0">
              <a:defRPr>
                <a:solidFill>
                  <a:schemeClr val="tx1"/>
                </a:solidFill>
                <a:latin typeface="Book Antiqua" pitchFamily="18" charset="0"/>
                <a:cs typeface="Arial" charset="0"/>
              </a:defRPr>
            </a:lvl4pPr>
            <a:lvl5pPr marL="2057400" indent="-228600" eaLnBrk="0" hangingPunct="0">
              <a:defRPr>
                <a:solidFill>
                  <a:schemeClr val="tx1"/>
                </a:solidFill>
                <a:latin typeface="Book Antiqua" pitchFamily="18" charset="0"/>
                <a:cs typeface="Arial" charset="0"/>
              </a:defRPr>
            </a:lvl5pPr>
            <a:lvl6pPr marL="2514600" indent="-228600" eaLnBrk="0" fontAlgn="base" hangingPunct="0">
              <a:spcBef>
                <a:spcPct val="0"/>
              </a:spcBef>
              <a:spcAft>
                <a:spcPct val="0"/>
              </a:spcAft>
              <a:defRPr>
                <a:solidFill>
                  <a:schemeClr val="tx1"/>
                </a:solidFill>
                <a:latin typeface="Book Antiqua" pitchFamily="18" charset="0"/>
                <a:cs typeface="Arial" charset="0"/>
              </a:defRPr>
            </a:lvl6pPr>
            <a:lvl7pPr marL="2971800" indent="-228600" eaLnBrk="0" fontAlgn="base" hangingPunct="0">
              <a:spcBef>
                <a:spcPct val="0"/>
              </a:spcBef>
              <a:spcAft>
                <a:spcPct val="0"/>
              </a:spcAft>
              <a:defRPr>
                <a:solidFill>
                  <a:schemeClr val="tx1"/>
                </a:solidFill>
                <a:latin typeface="Book Antiqua" pitchFamily="18" charset="0"/>
                <a:cs typeface="Arial" charset="0"/>
              </a:defRPr>
            </a:lvl7pPr>
            <a:lvl8pPr marL="3429000" indent="-228600" eaLnBrk="0" fontAlgn="base" hangingPunct="0">
              <a:spcBef>
                <a:spcPct val="0"/>
              </a:spcBef>
              <a:spcAft>
                <a:spcPct val="0"/>
              </a:spcAft>
              <a:defRPr>
                <a:solidFill>
                  <a:schemeClr val="tx1"/>
                </a:solidFill>
                <a:latin typeface="Book Antiqua" pitchFamily="18" charset="0"/>
                <a:cs typeface="Arial" charset="0"/>
              </a:defRPr>
            </a:lvl8pPr>
            <a:lvl9pPr marL="3886200" indent="-228600" eaLnBrk="0" fontAlgn="base" hangingPunct="0">
              <a:spcBef>
                <a:spcPct val="0"/>
              </a:spcBef>
              <a:spcAft>
                <a:spcPct val="0"/>
              </a:spcAft>
              <a:defRPr>
                <a:solidFill>
                  <a:schemeClr val="tx1"/>
                </a:solidFill>
                <a:latin typeface="Book Antiqua" pitchFamily="18" charset="0"/>
                <a:cs typeface="Arial" charset="0"/>
              </a:defRPr>
            </a:lvl9pPr>
          </a:lstStyle>
          <a:p>
            <a:pPr eaLnBrk="1" hangingPunct="1"/>
            <a:r>
              <a:rPr lang="en-US" altLang="en-US" dirty="0" err="1">
                <a:solidFill>
                  <a:schemeClr val="bg1"/>
                </a:solidFill>
              </a:rPr>
              <a:t>Socas</a:t>
            </a:r>
            <a:r>
              <a:rPr lang="en-US" altLang="en-US" dirty="0">
                <a:solidFill>
                  <a:schemeClr val="bg1"/>
                </a:solidFill>
              </a:rPr>
              <a:t>-Navarro (2005)</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6200" y="11113"/>
            <a:ext cx="9067800" cy="1143000"/>
          </a:xfrm>
        </p:spPr>
        <p:txBody>
          <a:bodyPr>
            <a:normAutofit fontScale="90000"/>
          </a:bodyPr>
          <a:lstStyle/>
          <a:p>
            <a:pPr eaLnBrk="1" fontAlgn="auto" hangingPunct="1">
              <a:spcAft>
                <a:spcPts val="0"/>
              </a:spcAft>
              <a:defRPr/>
            </a:pPr>
            <a:r>
              <a:rPr lang="en-US" dirty="0" smtClean="0">
                <a:solidFill>
                  <a:schemeClr val="bg1"/>
                </a:solidFill>
              </a:rPr>
              <a:t>Role of J in chromosphere heating</a:t>
            </a:r>
            <a:endParaRPr lang="en-US" dirty="0">
              <a:solidFill>
                <a:schemeClr val="bg1"/>
              </a:solidFill>
            </a:endParaRPr>
          </a:p>
        </p:txBody>
      </p:sp>
      <p:pic>
        <p:nvPicPr>
          <p:cNvPr id="4096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575" y="914400"/>
            <a:ext cx="4643438" cy="47085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4713" y="990600"/>
            <a:ext cx="4484687"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1"/>
          <p:cNvSpPr>
            <a:spLocks noChangeArrowheads="1"/>
          </p:cNvSpPr>
          <p:nvPr/>
        </p:nvSpPr>
        <p:spPr bwMode="auto">
          <a:xfrm>
            <a:off x="6781800" y="6354128"/>
            <a:ext cx="2362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Book Antiqua" pitchFamily="18" charset="0"/>
                <a:cs typeface="Arial" charset="0"/>
              </a:defRPr>
            </a:lvl1pPr>
            <a:lvl2pPr marL="742950" indent="-285750" eaLnBrk="0" hangingPunct="0">
              <a:defRPr>
                <a:solidFill>
                  <a:schemeClr val="tx1"/>
                </a:solidFill>
                <a:latin typeface="Book Antiqua" pitchFamily="18" charset="0"/>
                <a:cs typeface="Arial" charset="0"/>
              </a:defRPr>
            </a:lvl2pPr>
            <a:lvl3pPr marL="1143000" indent="-228600" eaLnBrk="0" hangingPunct="0">
              <a:defRPr>
                <a:solidFill>
                  <a:schemeClr val="tx1"/>
                </a:solidFill>
                <a:latin typeface="Book Antiqua" pitchFamily="18" charset="0"/>
                <a:cs typeface="Arial" charset="0"/>
              </a:defRPr>
            </a:lvl3pPr>
            <a:lvl4pPr marL="1600200" indent="-228600" eaLnBrk="0" hangingPunct="0">
              <a:defRPr>
                <a:solidFill>
                  <a:schemeClr val="tx1"/>
                </a:solidFill>
                <a:latin typeface="Book Antiqua" pitchFamily="18" charset="0"/>
                <a:cs typeface="Arial" charset="0"/>
              </a:defRPr>
            </a:lvl4pPr>
            <a:lvl5pPr marL="2057400" indent="-228600" eaLnBrk="0" hangingPunct="0">
              <a:defRPr>
                <a:solidFill>
                  <a:schemeClr val="tx1"/>
                </a:solidFill>
                <a:latin typeface="Book Antiqua" pitchFamily="18" charset="0"/>
                <a:cs typeface="Arial" charset="0"/>
              </a:defRPr>
            </a:lvl5pPr>
            <a:lvl6pPr marL="2514600" indent="-228600" eaLnBrk="0" fontAlgn="base" hangingPunct="0">
              <a:spcBef>
                <a:spcPct val="0"/>
              </a:spcBef>
              <a:spcAft>
                <a:spcPct val="0"/>
              </a:spcAft>
              <a:defRPr>
                <a:solidFill>
                  <a:schemeClr val="tx1"/>
                </a:solidFill>
                <a:latin typeface="Book Antiqua" pitchFamily="18" charset="0"/>
                <a:cs typeface="Arial" charset="0"/>
              </a:defRPr>
            </a:lvl6pPr>
            <a:lvl7pPr marL="2971800" indent="-228600" eaLnBrk="0" fontAlgn="base" hangingPunct="0">
              <a:spcBef>
                <a:spcPct val="0"/>
              </a:spcBef>
              <a:spcAft>
                <a:spcPct val="0"/>
              </a:spcAft>
              <a:defRPr>
                <a:solidFill>
                  <a:schemeClr val="tx1"/>
                </a:solidFill>
                <a:latin typeface="Book Antiqua" pitchFamily="18" charset="0"/>
                <a:cs typeface="Arial" charset="0"/>
              </a:defRPr>
            </a:lvl7pPr>
            <a:lvl8pPr marL="3429000" indent="-228600" eaLnBrk="0" fontAlgn="base" hangingPunct="0">
              <a:spcBef>
                <a:spcPct val="0"/>
              </a:spcBef>
              <a:spcAft>
                <a:spcPct val="0"/>
              </a:spcAft>
              <a:defRPr>
                <a:solidFill>
                  <a:schemeClr val="tx1"/>
                </a:solidFill>
                <a:latin typeface="Book Antiqua" pitchFamily="18" charset="0"/>
                <a:cs typeface="Arial" charset="0"/>
              </a:defRPr>
            </a:lvl8pPr>
            <a:lvl9pPr marL="3886200" indent="-228600" eaLnBrk="0" fontAlgn="base" hangingPunct="0">
              <a:spcBef>
                <a:spcPct val="0"/>
              </a:spcBef>
              <a:spcAft>
                <a:spcPct val="0"/>
              </a:spcAft>
              <a:defRPr>
                <a:solidFill>
                  <a:schemeClr val="tx1"/>
                </a:solidFill>
                <a:latin typeface="Book Antiqua" pitchFamily="18" charset="0"/>
                <a:cs typeface="Arial" charset="0"/>
              </a:defRPr>
            </a:lvl9pPr>
          </a:lstStyle>
          <a:p>
            <a:pPr eaLnBrk="1" hangingPunct="1"/>
            <a:r>
              <a:rPr lang="en-US" altLang="en-US" dirty="0" err="1">
                <a:solidFill>
                  <a:schemeClr val="bg1"/>
                </a:solidFill>
              </a:rPr>
              <a:t>Socas</a:t>
            </a:r>
            <a:r>
              <a:rPr lang="en-US" altLang="en-US" dirty="0">
                <a:solidFill>
                  <a:schemeClr val="bg1"/>
                </a:solidFill>
              </a:rPr>
              <a:t>-Navarro (2005)</a:t>
            </a:r>
          </a:p>
        </p:txBody>
      </p:sp>
      <p:sp>
        <p:nvSpPr>
          <p:cNvPr id="4" name="Rectangle 3"/>
          <p:cNvSpPr/>
          <p:nvPr/>
        </p:nvSpPr>
        <p:spPr>
          <a:xfrm>
            <a:off x="228600" y="5522099"/>
            <a:ext cx="4343400" cy="1200329"/>
          </a:xfrm>
          <a:prstGeom prst="rect">
            <a:avLst/>
          </a:prstGeom>
        </p:spPr>
        <p:txBody>
          <a:bodyPr wrap="square">
            <a:spAutoFit/>
          </a:bodyPr>
          <a:lstStyle/>
          <a:p>
            <a:r>
              <a:rPr lang="en-US" dirty="0">
                <a:solidFill>
                  <a:schemeClr val="bg1"/>
                </a:solidFill>
              </a:rPr>
              <a:t>Temperature maps </a:t>
            </a:r>
            <a:r>
              <a:rPr lang="en-US" dirty="0" smtClean="0">
                <a:solidFill>
                  <a:schemeClr val="bg1"/>
                </a:solidFill>
              </a:rPr>
              <a:t>(</a:t>
            </a:r>
            <a:r>
              <a:rPr lang="en-US" dirty="0" err="1" smtClean="0">
                <a:solidFill>
                  <a:schemeClr val="bg1"/>
                </a:solidFill>
              </a:rPr>
              <a:t>kK</a:t>
            </a:r>
            <a:r>
              <a:rPr lang="en-US" dirty="0">
                <a:solidFill>
                  <a:schemeClr val="bg1"/>
                </a:solidFill>
              </a:rPr>
              <a:t>) at different heights in the </a:t>
            </a:r>
            <a:r>
              <a:rPr lang="en-US" dirty="0" smtClean="0">
                <a:solidFill>
                  <a:schemeClr val="bg1"/>
                </a:solidFill>
              </a:rPr>
              <a:t>atmosphere: at the photosphere and at </a:t>
            </a:r>
            <a:r>
              <a:rPr lang="en-US" dirty="0">
                <a:solidFill>
                  <a:schemeClr val="bg1"/>
                </a:solidFill>
              </a:rPr>
              <a:t>geometrical heights </a:t>
            </a:r>
            <a:r>
              <a:rPr lang="en-US" dirty="0" smtClean="0">
                <a:solidFill>
                  <a:schemeClr val="bg1"/>
                </a:solidFill>
              </a:rPr>
              <a:t>200</a:t>
            </a:r>
            <a:r>
              <a:rPr lang="en-US" dirty="0">
                <a:solidFill>
                  <a:schemeClr val="bg1"/>
                </a:solidFill>
              </a:rPr>
              <a:t>, 650, and 1600 km, respectively.</a:t>
            </a:r>
          </a:p>
        </p:txBody>
      </p:sp>
      <p:sp>
        <p:nvSpPr>
          <p:cNvPr id="5" name="Rectangle 4"/>
          <p:cNvSpPr/>
          <p:nvPr/>
        </p:nvSpPr>
        <p:spPr>
          <a:xfrm>
            <a:off x="4584699" y="4293633"/>
            <a:ext cx="4584701" cy="2031325"/>
          </a:xfrm>
          <a:prstGeom prst="rect">
            <a:avLst/>
          </a:prstGeom>
        </p:spPr>
        <p:txBody>
          <a:bodyPr wrap="square">
            <a:spAutoFit/>
          </a:bodyPr>
          <a:lstStyle/>
          <a:p>
            <a:r>
              <a:rPr lang="en-US" dirty="0">
                <a:solidFill>
                  <a:schemeClr val="bg1"/>
                </a:solidFill>
              </a:rPr>
              <a:t>Pearson’s correlation coefficient between the spatial distribution of temperatures at the geometrical height indicated by the label of each plot and </a:t>
            </a:r>
            <a:r>
              <a:rPr lang="en-US" dirty="0" smtClean="0">
                <a:solidFill>
                  <a:schemeClr val="bg1"/>
                </a:solidFill>
              </a:rPr>
              <a:t>the current </a:t>
            </a:r>
            <a:r>
              <a:rPr lang="en-US" dirty="0">
                <a:solidFill>
                  <a:schemeClr val="bg1"/>
                </a:solidFill>
              </a:rPr>
              <a:t>densities at height </a:t>
            </a:r>
            <a:r>
              <a:rPr lang="en-US" i="1" dirty="0">
                <a:solidFill>
                  <a:schemeClr val="bg1"/>
                </a:solidFill>
              </a:rPr>
              <a:t>z</a:t>
            </a:r>
            <a:r>
              <a:rPr lang="en-US" dirty="0">
                <a:solidFill>
                  <a:schemeClr val="bg1"/>
                </a:solidFill>
              </a:rPr>
              <a:t>. </a:t>
            </a:r>
            <a:r>
              <a:rPr lang="en-US" dirty="0" smtClean="0">
                <a:solidFill>
                  <a:schemeClr val="bg1"/>
                </a:solidFill>
              </a:rPr>
              <a:t>The </a:t>
            </a:r>
            <a:r>
              <a:rPr lang="en-US" dirty="0">
                <a:solidFill>
                  <a:schemeClr val="bg1"/>
                </a:solidFill>
              </a:rPr>
              <a:t>left panels include the entire data set, whereas the right panels are restricted to </a:t>
            </a:r>
            <a:r>
              <a:rPr lang="en-US" dirty="0" smtClean="0">
                <a:solidFill>
                  <a:schemeClr val="bg1"/>
                </a:solidFill>
              </a:rPr>
              <a:t>the sunspot </a:t>
            </a:r>
            <a:r>
              <a:rPr lang="en-US" dirty="0">
                <a:solidFill>
                  <a:schemeClr val="bg1"/>
                </a:solidFill>
              </a:rPr>
              <a:t>penumbra only.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6200" y="11113"/>
            <a:ext cx="9067800" cy="1143000"/>
          </a:xfrm>
        </p:spPr>
        <p:txBody>
          <a:bodyPr>
            <a:normAutofit fontScale="90000"/>
          </a:bodyPr>
          <a:lstStyle/>
          <a:p>
            <a:pPr eaLnBrk="1" fontAlgn="auto" hangingPunct="1">
              <a:spcAft>
                <a:spcPts val="0"/>
              </a:spcAft>
              <a:defRPr/>
            </a:pPr>
            <a:r>
              <a:rPr lang="en-US" dirty="0" smtClean="0">
                <a:solidFill>
                  <a:schemeClr val="bg1"/>
                </a:solidFill>
              </a:rPr>
              <a:t>Corona: use of nonlinear force-free field extrapolations</a:t>
            </a:r>
            <a:endParaRPr lang="en-US" dirty="0">
              <a:solidFill>
                <a:schemeClr val="bg1"/>
              </a:solidFill>
            </a:endParaRPr>
          </a:p>
        </p:txBody>
      </p:sp>
      <p:pic>
        <p:nvPicPr>
          <p:cNvPr id="41987" name="Content Placeholder 3"/>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295400"/>
            <a:ext cx="8305800" cy="5410200"/>
          </a:xfrm>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627188"/>
            <a:ext cx="3200400"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1138" y="4156075"/>
            <a:ext cx="3167062"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6200" y="11113"/>
            <a:ext cx="9067800" cy="1143000"/>
          </a:xfrm>
        </p:spPr>
        <p:txBody>
          <a:bodyPr/>
          <a:lstStyle/>
          <a:p>
            <a:pPr eaLnBrk="1" fontAlgn="auto" hangingPunct="1">
              <a:spcAft>
                <a:spcPts val="0"/>
              </a:spcAft>
              <a:defRPr/>
            </a:pPr>
            <a:r>
              <a:rPr lang="en-US" dirty="0" smtClean="0">
                <a:solidFill>
                  <a:schemeClr val="bg1"/>
                </a:solidFill>
              </a:rPr>
              <a:t>Corona: MHD modeling</a:t>
            </a:r>
            <a:endParaRPr lang="en-US" dirty="0">
              <a:solidFill>
                <a:schemeClr val="bg1"/>
              </a:solidFill>
            </a:endParaRPr>
          </a:p>
        </p:txBody>
      </p:sp>
      <p:pic>
        <p:nvPicPr>
          <p:cNvPr id="4" name="nature14478-sv3.mov">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3886199" y="1092200"/>
            <a:ext cx="5217851" cy="351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818051" y="6268828"/>
            <a:ext cx="2056973" cy="369332"/>
          </a:xfrm>
          <a:prstGeom prst="rect">
            <a:avLst/>
          </a:prstGeom>
        </p:spPr>
        <p:txBody>
          <a:bodyPr wrap="none">
            <a:spAutoFit/>
          </a:bodyPr>
          <a:lstStyle/>
          <a:p>
            <a:r>
              <a:rPr lang="en-US" dirty="0" smtClean="0">
                <a:solidFill>
                  <a:schemeClr val="bg1"/>
                </a:solidFill>
              </a:rPr>
              <a:t>Amari et al. (2015)</a:t>
            </a:r>
            <a:endParaRPr lang="en-US" dirty="0">
              <a:solidFill>
                <a:schemeClr val="bg1"/>
              </a:solidFill>
            </a:endParaRPr>
          </a:p>
        </p:txBody>
      </p:sp>
      <p:sp>
        <p:nvSpPr>
          <p:cNvPr id="6" name="Rectangle 5"/>
          <p:cNvSpPr/>
          <p:nvPr/>
        </p:nvSpPr>
        <p:spPr>
          <a:xfrm>
            <a:off x="76200" y="1066800"/>
            <a:ext cx="3810000" cy="3693319"/>
          </a:xfrm>
          <a:prstGeom prst="rect">
            <a:avLst/>
          </a:prstGeom>
        </p:spPr>
        <p:txBody>
          <a:bodyPr wrap="square">
            <a:spAutoFit/>
          </a:bodyPr>
          <a:lstStyle/>
          <a:p>
            <a:r>
              <a:rPr lang="en-US" dirty="0" smtClean="0">
                <a:solidFill>
                  <a:schemeClr val="bg1"/>
                </a:solidFill>
              </a:rPr>
              <a:t>Twisted </a:t>
            </a:r>
            <a:r>
              <a:rPr lang="en-US" dirty="0">
                <a:solidFill>
                  <a:schemeClr val="bg1"/>
                </a:solidFill>
              </a:rPr>
              <a:t>flux </a:t>
            </a:r>
            <a:r>
              <a:rPr lang="en-US" dirty="0" smtClean="0">
                <a:solidFill>
                  <a:schemeClr val="bg1"/>
                </a:solidFill>
              </a:rPr>
              <a:t>rope eruption</a:t>
            </a:r>
            <a:r>
              <a:rPr lang="en-US" dirty="0">
                <a:solidFill>
                  <a:schemeClr val="bg1"/>
                </a:solidFill>
              </a:rPr>
              <a:t>. </a:t>
            </a:r>
            <a:endParaRPr lang="en-US" dirty="0" smtClean="0">
              <a:solidFill>
                <a:schemeClr val="bg1"/>
              </a:solidFill>
            </a:endParaRPr>
          </a:p>
          <a:p>
            <a:r>
              <a:rPr lang="en-US" b="1" dirty="0" smtClean="0">
                <a:solidFill>
                  <a:schemeClr val="bg1"/>
                </a:solidFill>
              </a:rPr>
              <a:t>a–c</a:t>
            </a:r>
            <a:r>
              <a:rPr lang="en-US" dirty="0">
                <a:solidFill>
                  <a:schemeClr val="bg1"/>
                </a:solidFill>
              </a:rPr>
              <a:t>, Vertical cuts </a:t>
            </a:r>
            <a:r>
              <a:rPr lang="en-US" dirty="0" smtClean="0">
                <a:solidFill>
                  <a:schemeClr val="bg1"/>
                </a:solidFill>
              </a:rPr>
              <a:t>at constant </a:t>
            </a:r>
            <a:r>
              <a:rPr lang="en-US" dirty="0">
                <a:solidFill>
                  <a:schemeClr val="bg1"/>
                </a:solidFill>
              </a:rPr>
              <a:t>x of the logarithm of </a:t>
            </a:r>
            <a:r>
              <a:rPr lang="en-US" dirty="0" smtClean="0">
                <a:solidFill>
                  <a:schemeClr val="bg1"/>
                </a:solidFill>
              </a:rPr>
              <a:t>the square </a:t>
            </a:r>
            <a:r>
              <a:rPr lang="en-US" dirty="0">
                <a:solidFill>
                  <a:schemeClr val="bg1"/>
                </a:solidFill>
              </a:rPr>
              <a:t>of the modulus of the </a:t>
            </a:r>
            <a:r>
              <a:rPr lang="en-US" dirty="0" smtClean="0">
                <a:solidFill>
                  <a:schemeClr val="bg1"/>
                </a:solidFill>
              </a:rPr>
              <a:t>electric current </a:t>
            </a:r>
            <a:r>
              <a:rPr lang="en-US" dirty="0">
                <a:solidFill>
                  <a:schemeClr val="bg1"/>
                </a:solidFill>
              </a:rPr>
              <a:t>density </a:t>
            </a:r>
            <a:r>
              <a:rPr lang="en-US" dirty="0" smtClean="0">
                <a:solidFill>
                  <a:schemeClr val="bg1"/>
                </a:solidFill>
              </a:rPr>
              <a:t>(</a:t>
            </a:r>
            <a:r>
              <a:rPr lang="en-US" dirty="0" err="1" smtClean="0">
                <a:solidFill>
                  <a:schemeClr val="bg1"/>
                </a:solidFill>
              </a:rPr>
              <a:t>nondimensional</a:t>
            </a:r>
            <a:r>
              <a:rPr lang="en-US" dirty="0" smtClean="0">
                <a:solidFill>
                  <a:schemeClr val="bg1"/>
                </a:solidFill>
              </a:rPr>
              <a:t> </a:t>
            </a:r>
            <a:r>
              <a:rPr lang="en-US" dirty="0">
                <a:solidFill>
                  <a:schemeClr val="bg1"/>
                </a:solidFill>
              </a:rPr>
              <a:t>units). </a:t>
            </a:r>
            <a:endParaRPr lang="en-US" dirty="0" smtClean="0">
              <a:solidFill>
                <a:schemeClr val="bg1"/>
              </a:solidFill>
            </a:endParaRPr>
          </a:p>
          <a:p>
            <a:r>
              <a:rPr lang="en-US" b="1" dirty="0" smtClean="0">
                <a:solidFill>
                  <a:schemeClr val="bg1"/>
                </a:solidFill>
              </a:rPr>
              <a:t>a</a:t>
            </a:r>
            <a:r>
              <a:rPr lang="en-US" b="1" dirty="0">
                <a:solidFill>
                  <a:schemeClr val="bg1"/>
                </a:solidFill>
              </a:rPr>
              <a:t>,</a:t>
            </a:r>
            <a:r>
              <a:rPr lang="en-US" dirty="0">
                <a:solidFill>
                  <a:schemeClr val="bg1"/>
                </a:solidFill>
              </a:rPr>
              <a:t> The </a:t>
            </a:r>
            <a:r>
              <a:rPr lang="en-US" dirty="0" smtClean="0">
                <a:solidFill>
                  <a:schemeClr val="bg1"/>
                </a:solidFill>
              </a:rPr>
              <a:t>TFR section </a:t>
            </a:r>
            <a:r>
              <a:rPr lang="en-US" dirty="0">
                <a:solidFill>
                  <a:schemeClr val="bg1"/>
                </a:solidFill>
              </a:rPr>
              <a:t>(boxed) clearly shows that </a:t>
            </a:r>
            <a:r>
              <a:rPr lang="en-US" dirty="0" smtClean="0">
                <a:solidFill>
                  <a:schemeClr val="bg1"/>
                </a:solidFill>
              </a:rPr>
              <a:t>its eruption </a:t>
            </a:r>
            <a:r>
              <a:rPr lang="en-US" dirty="0">
                <a:solidFill>
                  <a:schemeClr val="bg1"/>
                </a:solidFill>
              </a:rPr>
              <a:t>is </a:t>
            </a:r>
            <a:r>
              <a:rPr lang="en-US" dirty="0" smtClean="0">
                <a:solidFill>
                  <a:schemeClr val="bg1"/>
                </a:solidFill>
              </a:rPr>
              <a:t>associated </a:t>
            </a:r>
            <a:r>
              <a:rPr lang="en-US" dirty="0">
                <a:solidFill>
                  <a:schemeClr val="bg1"/>
                </a:solidFill>
              </a:rPr>
              <a:t>with </a:t>
            </a:r>
            <a:r>
              <a:rPr lang="en-US" dirty="0" smtClean="0">
                <a:solidFill>
                  <a:schemeClr val="bg1"/>
                </a:solidFill>
              </a:rPr>
              <a:t>opening of </a:t>
            </a:r>
            <a:r>
              <a:rPr lang="en-US" dirty="0">
                <a:solidFill>
                  <a:schemeClr val="bg1"/>
                </a:solidFill>
              </a:rPr>
              <a:t>the configuration, with </a:t>
            </a:r>
            <a:r>
              <a:rPr lang="en-US" dirty="0" smtClean="0">
                <a:solidFill>
                  <a:schemeClr val="bg1"/>
                </a:solidFill>
              </a:rPr>
              <a:t>current layers </a:t>
            </a:r>
            <a:r>
              <a:rPr lang="en-US" dirty="0">
                <a:solidFill>
                  <a:schemeClr val="bg1"/>
                </a:solidFill>
              </a:rPr>
              <a:t>structuring the atmosphere </a:t>
            </a:r>
            <a:r>
              <a:rPr lang="en-US" dirty="0" smtClean="0">
                <a:solidFill>
                  <a:schemeClr val="bg1"/>
                </a:solidFill>
              </a:rPr>
              <a:t>at those </a:t>
            </a:r>
            <a:r>
              <a:rPr lang="en-US" dirty="0">
                <a:solidFill>
                  <a:schemeClr val="bg1"/>
                </a:solidFill>
              </a:rPr>
              <a:t>heights and above </a:t>
            </a:r>
            <a:r>
              <a:rPr lang="en-US" dirty="0" smtClean="0">
                <a:solidFill>
                  <a:schemeClr val="bg1"/>
                </a:solidFill>
              </a:rPr>
              <a:t>(Video). </a:t>
            </a:r>
          </a:p>
          <a:p>
            <a:r>
              <a:rPr lang="en-US" b="1" dirty="0" smtClean="0">
                <a:solidFill>
                  <a:schemeClr val="bg1"/>
                </a:solidFill>
              </a:rPr>
              <a:t>d–f</a:t>
            </a:r>
            <a:r>
              <a:rPr lang="en-US" dirty="0">
                <a:solidFill>
                  <a:schemeClr val="bg1"/>
                </a:solidFill>
              </a:rPr>
              <a:t>, Selected field lines showing </a:t>
            </a:r>
            <a:r>
              <a:rPr lang="en-US" dirty="0" smtClean="0">
                <a:solidFill>
                  <a:schemeClr val="bg1"/>
                </a:solidFill>
              </a:rPr>
              <a:t>the evolution </a:t>
            </a:r>
            <a:r>
              <a:rPr lang="en-US" dirty="0">
                <a:solidFill>
                  <a:schemeClr val="bg1"/>
                </a:solidFill>
              </a:rPr>
              <a:t>of the </a:t>
            </a:r>
            <a:r>
              <a:rPr lang="en-US" dirty="0" smtClean="0">
                <a:solidFill>
                  <a:schemeClr val="bg1"/>
                </a:solidFill>
              </a:rPr>
              <a:t>TFR. The</a:t>
            </a:r>
            <a:endParaRPr lang="en-US" dirty="0">
              <a:solidFill>
                <a:schemeClr val="bg1"/>
              </a:solidFill>
            </a:endParaRPr>
          </a:p>
        </p:txBody>
      </p:sp>
      <p:sp>
        <p:nvSpPr>
          <p:cNvPr id="7" name="Rectangle 6"/>
          <p:cNvSpPr/>
          <p:nvPr/>
        </p:nvSpPr>
        <p:spPr>
          <a:xfrm>
            <a:off x="76200" y="4624643"/>
            <a:ext cx="8915400" cy="1754326"/>
          </a:xfrm>
          <a:prstGeom prst="rect">
            <a:avLst/>
          </a:prstGeom>
        </p:spPr>
        <p:txBody>
          <a:bodyPr wrap="square">
            <a:spAutoFit/>
          </a:bodyPr>
          <a:lstStyle/>
          <a:p>
            <a:r>
              <a:rPr lang="en-US" dirty="0">
                <a:solidFill>
                  <a:schemeClr val="bg1"/>
                </a:solidFill>
              </a:rPr>
              <a:t>background image represents the vertical component of the magnetic field at z </a:t>
            </a:r>
            <a:r>
              <a:rPr lang="en-US" dirty="0" smtClean="0">
                <a:solidFill>
                  <a:schemeClr val="bg1"/>
                </a:solidFill>
              </a:rPr>
              <a:t>= </a:t>
            </a:r>
            <a:r>
              <a:rPr lang="en-US" dirty="0">
                <a:solidFill>
                  <a:schemeClr val="bg1"/>
                </a:solidFill>
              </a:rPr>
              <a:t>1,500 km, which appears to be organized in stronger ‘spots’ and can reach locally 30 G. </a:t>
            </a:r>
            <a:endParaRPr lang="en-US" dirty="0" smtClean="0">
              <a:solidFill>
                <a:schemeClr val="bg1"/>
              </a:solidFill>
            </a:endParaRPr>
          </a:p>
          <a:p>
            <a:r>
              <a:rPr lang="en-US" b="1" dirty="0" smtClean="0">
                <a:solidFill>
                  <a:schemeClr val="bg1"/>
                </a:solidFill>
              </a:rPr>
              <a:t>d</a:t>
            </a:r>
            <a:r>
              <a:rPr lang="en-US" b="1" dirty="0">
                <a:solidFill>
                  <a:schemeClr val="bg1"/>
                </a:solidFill>
              </a:rPr>
              <a:t>, e, </a:t>
            </a:r>
            <a:r>
              <a:rPr lang="en-US" dirty="0">
                <a:solidFill>
                  <a:schemeClr val="bg1"/>
                </a:solidFill>
              </a:rPr>
              <a:t>The chromospheric trace of the TFR is associated with </a:t>
            </a:r>
            <a:r>
              <a:rPr lang="en-US" dirty="0" err="1">
                <a:solidFill>
                  <a:schemeClr val="bg1"/>
                </a:solidFill>
              </a:rPr>
              <a:t>footpoints</a:t>
            </a:r>
            <a:r>
              <a:rPr lang="en-US" dirty="0">
                <a:solidFill>
                  <a:schemeClr val="bg1"/>
                </a:solidFill>
              </a:rPr>
              <a:t> FP1 and FP2. Flux changes occur at its chromospheric ‘feet’ FP2 as seen from d to e. They </a:t>
            </a:r>
            <a:r>
              <a:rPr lang="en-US" dirty="0" smtClean="0">
                <a:solidFill>
                  <a:schemeClr val="bg1"/>
                </a:solidFill>
              </a:rPr>
              <a:t>imply topological </a:t>
            </a:r>
            <a:r>
              <a:rPr lang="en-US" dirty="0">
                <a:solidFill>
                  <a:schemeClr val="bg1"/>
                </a:solidFill>
              </a:rPr>
              <a:t>constraints leading to </a:t>
            </a:r>
            <a:r>
              <a:rPr lang="en-US" dirty="0" smtClean="0">
                <a:solidFill>
                  <a:schemeClr val="bg1"/>
                </a:solidFill>
              </a:rPr>
              <a:t>the eruption </a:t>
            </a:r>
            <a:r>
              <a:rPr lang="en-US" dirty="0">
                <a:solidFill>
                  <a:schemeClr val="bg1"/>
                </a:solidFill>
              </a:rPr>
              <a:t>of the TFR shown at </a:t>
            </a:r>
            <a:r>
              <a:rPr lang="en-US" dirty="0" smtClean="0">
                <a:solidFill>
                  <a:schemeClr val="bg1"/>
                </a:solidFill>
              </a:rPr>
              <a:t>two particular </a:t>
            </a:r>
            <a:r>
              <a:rPr lang="en-US" dirty="0">
                <a:solidFill>
                  <a:schemeClr val="bg1"/>
                </a:solidFill>
              </a:rPr>
              <a:t>times in boxes E1 and </a:t>
            </a:r>
            <a:r>
              <a:rPr lang="en-US" dirty="0" smtClean="0">
                <a:solidFill>
                  <a:schemeClr val="bg1"/>
                </a:solidFill>
              </a:rPr>
              <a:t>E2 drawn </a:t>
            </a:r>
            <a:r>
              <a:rPr lang="en-US" dirty="0">
                <a:solidFill>
                  <a:schemeClr val="bg1"/>
                </a:solidFill>
              </a:rPr>
              <a:t>in e and f, respectively.</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6200" y="76200"/>
            <a:ext cx="8991600" cy="6705600"/>
          </a:xfrm>
          <a:prstGeom prst="rect">
            <a:avLst/>
          </a:prstGeom>
          <a:solidFill>
            <a:schemeClr val="bg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6" name="Left Arrow 15"/>
          <p:cNvSpPr/>
          <p:nvPr/>
        </p:nvSpPr>
        <p:spPr>
          <a:xfrm>
            <a:off x="3173413" y="6248400"/>
            <a:ext cx="2124075" cy="24288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4036" name="TextBox 16"/>
          <p:cNvSpPr txBox="1">
            <a:spLocks noChangeArrowheads="1"/>
          </p:cNvSpPr>
          <p:nvPr/>
        </p:nvSpPr>
        <p:spPr bwMode="auto">
          <a:xfrm>
            <a:off x="4029075" y="5867400"/>
            <a:ext cx="388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b="1">
                <a:solidFill>
                  <a:srgbClr val="FF0000"/>
                </a:solidFill>
                <a:latin typeface="Arial" charset="0"/>
              </a:rPr>
              <a:t>E</a:t>
            </a:r>
          </a:p>
        </p:txBody>
      </p:sp>
      <p:pic>
        <p:nvPicPr>
          <p:cNvPr id="440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812800"/>
            <a:ext cx="1017588"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713" y="2574925"/>
            <a:ext cx="10175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3681413"/>
            <a:ext cx="1017588"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8488" y="4953000"/>
            <a:ext cx="10175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5549900"/>
            <a:ext cx="1017588"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900" y="1466850"/>
            <a:ext cx="1017588"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7800" y="2435225"/>
            <a:ext cx="140176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225" y="3906838"/>
            <a:ext cx="1401763"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200" y="925513"/>
            <a:ext cx="1401763"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6"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9038" y="3124200"/>
            <a:ext cx="1401762"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0613" y="4748213"/>
            <a:ext cx="1401762"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38" y="5689600"/>
            <a:ext cx="1401762"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1466850"/>
            <a:ext cx="140176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50"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494088"/>
            <a:ext cx="1017588"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5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263" y="458788"/>
            <a:ext cx="25527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itle 2"/>
          <p:cNvSpPr txBox="1">
            <a:spLocks/>
          </p:cNvSpPr>
          <p:nvPr/>
        </p:nvSpPr>
        <p:spPr>
          <a:xfrm>
            <a:off x="2971800" y="11113"/>
            <a:ext cx="6172200" cy="684212"/>
          </a:xfrm>
          <a:prstGeom prst="rect">
            <a:avLst/>
          </a:prstGeom>
        </p:spPr>
        <p:txBody>
          <a:bodyPr vert="horz" anchor="ctr">
            <a:normAutofit lnSpcReduction="10000"/>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w="6350">
                  <a:noFill/>
                </a:ln>
                <a:solidFill>
                  <a:sysClr val="windowText" lastClr="000000"/>
                </a:solidFill>
                <a:effectLst>
                  <a:outerShdw blurRad="114300" dist="101600" dir="2700000" algn="tl" rotWithShape="0">
                    <a:srgbClr val="000000">
                      <a:alpha val="40000"/>
                    </a:srgbClr>
                  </a:outerShdw>
                </a:effectLst>
                <a:uLnTx/>
                <a:uFillTx/>
                <a:latin typeface="Lucida Sans"/>
                <a:ea typeface="+mj-ea"/>
                <a:cs typeface="+mj-cs"/>
              </a:rPr>
              <a:t>J: components</a:t>
            </a:r>
            <a:endParaRPr kumimoji="0" lang="en-US" sz="4100" b="1" i="0" u="none" strike="noStrike" kern="1200" cap="none" spc="0" normalizeH="0" baseline="0" noProof="0" dirty="0">
              <a:ln w="6350">
                <a:noFill/>
              </a:ln>
              <a:solidFill>
                <a:sysClr val="windowText" lastClr="000000"/>
              </a:solidFill>
              <a:effectLst>
                <a:outerShdw blurRad="114300" dist="101600" dir="2700000" algn="tl" rotWithShape="0">
                  <a:srgbClr val="000000">
                    <a:alpha val="40000"/>
                  </a:srgbClr>
                </a:outerShdw>
              </a:effectLst>
              <a:uLnTx/>
              <a:uFillTx/>
              <a:latin typeface="Lucida Sans"/>
              <a:ea typeface="+mj-ea"/>
              <a:cs typeface="+mj-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6200" y="76200"/>
            <a:ext cx="8991600" cy="6705600"/>
          </a:xfrm>
          <a:prstGeom prst="rect">
            <a:avLst/>
          </a:prstGeom>
          <a:solidFill>
            <a:schemeClr val="bg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6" name="Left Arrow 15"/>
          <p:cNvSpPr/>
          <p:nvPr/>
        </p:nvSpPr>
        <p:spPr>
          <a:xfrm>
            <a:off x="3173413" y="6248400"/>
            <a:ext cx="2124075" cy="24288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5060" name="TextBox 16"/>
          <p:cNvSpPr txBox="1">
            <a:spLocks noChangeArrowheads="1"/>
          </p:cNvSpPr>
          <p:nvPr/>
        </p:nvSpPr>
        <p:spPr bwMode="auto">
          <a:xfrm>
            <a:off x="4029075" y="5867400"/>
            <a:ext cx="388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b="1">
                <a:solidFill>
                  <a:srgbClr val="FF0000"/>
                </a:solidFill>
                <a:latin typeface="Arial" charset="0"/>
              </a:rPr>
              <a:t>E</a:t>
            </a:r>
          </a:p>
        </p:txBody>
      </p:sp>
      <p:pic>
        <p:nvPicPr>
          <p:cNvPr id="450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812800"/>
            <a:ext cx="1017588"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713" y="2574925"/>
            <a:ext cx="10175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3681413"/>
            <a:ext cx="1017588"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8488" y="4953000"/>
            <a:ext cx="10175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5549900"/>
            <a:ext cx="1017588"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900" y="1466850"/>
            <a:ext cx="1017588"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0238" y="2105025"/>
            <a:ext cx="1401762"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8"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225" y="3906838"/>
            <a:ext cx="1401763"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9"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200" y="925513"/>
            <a:ext cx="1401763"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70"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9038" y="3124200"/>
            <a:ext cx="1401762"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7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0613" y="4748213"/>
            <a:ext cx="1401762"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72"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38" y="5689600"/>
            <a:ext cx="1401762"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73"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1466850"/>
            <a:ext cx="140176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74"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494088"/>
            <a:ext cx="1017588"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7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2163" y="2995613"/>
            <a:ext cx="1176337"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7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6863" y="3038475"/>
            <a:ext cx="4492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7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0850" y="3071813"/>
            <a:ext cx="4492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7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8000" y="4083050"/>
            <a:ext cx="1395413"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7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0800" y="612775"/>
            <a:ext cx="1395413"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2"/>
          <p:cNvSpPr txBox="1">
            <a:spLocks/>
          </p:cNvSpPr>
          <p:nvPr/>
        </p:nvSpPr>
        <p:spPr>
          <a:xfrm>
            <a:off x="68263" y="114300"/>
            <a:ext cx="9067800" cy="601662"/>
          </a:xfrm>
          <a:prstGeom prst="rect">
            <a:avLst/>
          </a:prstGeom>
        </p:spPr>
        <p:txBody>
          <a:bodyPr vert="horz" anchor="ctr">
            <a:normAutofit fontScale="92500" lnSpcReduction="20000"/>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w="6350">
                  <a:noFill/>
                </a:ln>
                <a:solidFill>
                  <a:sysClr val="windowText" lastClr="000000"/>
                </a:solidFill>
                <a:effectLst>
                  <a:outerShdw blurRad="114300" dist="101600" dir="2700000" algn="tl" rotWithShape="0">
                    <a:srgbClr val="000000">
                      <a:alpha val="40000"/>
                    </a:srgbClr>
                  </a:outerShdw>
                </a:effectLst>
                <a:uLnTx/>
                <a:uFillTx/>
                <a:latin typeface="Lucida Sans"/>
                <a:ea typeface="+mj-ea"/>
                <a:cs typeface="+mj-cs"/>
              </a:rPr>
              <a:t>J: multi-component</a:t>
            </a:r>
            <a:r>
              <a:rPr kumimoji="0" lang="en-US" sz="4100" b="1" i="0" u="none" strike="noStrike" kern="1200" cap="none" spc="0" normalizeH="0" noProof="0" dirty="0" smtClean="0">
                <a:ln w="6350">
                  <a:noFill/>
                </a:ln>
                <a:solidFill>
                  <a:sysClr val="windowText" lastClr="000000"/>
                </a:solidFill>
                <a:effectLst>
                  <a:outerShdw blurRad="114300" dist="101600" dir="2700000" algn="tl" rotWithShape="0">
                    <a:srgbClr val="000000">
                      <a:alpha val="40000"/>
                    </a:srgbClr>
                  </a:outerShdw>
                </a:effectLst>
                <a:uLnTx/>
                <a:uFillTx/>
                <a:latin typeface="Lucida Sans"/>
                <a:ea typeface="+mj-ea"/>
                <a:cs typeface="+mj-cs"/>
              </a:rPr>
              <a:t> (hot) plasma</a:t>
            </a:r>
            <a:endParaRPr kumimoji="0" lang="en-US" sz="4100" b="1" i="0" u="none" strike="noStrike" kern="1200" cap="none" spc="0" normalizeH="0" baseline="0" noProof="0" dirty="0">
              <a:ln w="6350">
                <a:noFill/>
              </a:ln>
              <a:solidFill>
                <a:sysClr val="windowText" lastClr="000000"/>
              </a:solidFill>
              <a:effectLst>
                <a:outerShdw blurRad="114300" dist="101600" dir="2700000" algn="tl" rotWithShape="0">
                  <a:srgbClr val="000000">
                    <a:alpha val="40000"/>
                  </a:srgbClr>
                </a:outerShdw>
              </a:effectLst>
              <a:uLnTx/>
              <a:uFillTx/>
              <a:latin typeface="Lucida Sans"/>
              <a:ea typeface="+mj-ea"/>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Title 1"/>
          <p:cNvSpPr>
            <a:spLocks noGrp="1"/>
          </p:cNvSpPr>
          <p:nvPr>
            <p:ph type="title"/>
          </p:nvPr>
        </p:nvSpPr>
        <p:spPr>
          <a:xfrm>
            <a:off x="0" y="152400"/>
            <a:ext cx="9143999" cy="762000"/>
          </a:xfrm>
        </p:spPr>
        <p:txBody>
          <a:bodyPr/>
          <a:lstStyle/>
          <a:p>
            <a:r>
              <a:rPr lang="en-US" altLang="en-US" sz="3200" b="1" kern="1200" dirty="0" smtClean="0">
                <a:ln w="6350">
                  <a:noFill/>
                </a:ln>
                <a:solidFill>
                  <a:sysClr val="windowText" lastClr="000000"/>
                </a:solidFill>
                <a:effectLst>
                  <a:outerShdw blurRad="114300" dist="101600" dir="2700000" algn="tl" rotWithShape="0">
                    <a:srgbClr val="000000">
                      <a:alpha val="40000"/>
                    </a:srgbClr>
                  </a:outerShdw>
                </a:effectLst>
                <a:latin typeface="Lucida Sans"/>
              </a:rPr>
              <a:t>Bulk velocities of various components</a:t>
            </a:r>
            <a:endParaRPr lang="en-US" altLang="en-US" sz="3200" b="1" kern="1200" dirty="0">
              <a:ln w="6350">
                <a:noFill/>
              </a:ln>
              <a:solidFill>
                <a:sysClr val="windowText" lastClr="000000"/>
              </a:solidFill>
              <a:effectLst>
                <a:outerShdw blurRad="114300" dist="101600" dir="2700000" algn="tl" rotWithShape="0">
                  <a:srgbClr val="000000">
                    <a:alpha val="40000"/>
                  </a:srgbClr>
                </a:outerShdw>
              </a:effectLst>
              <a:latin typeface="Lucida Sans"/>
            </a:endParaRPr>
          </a:p>
        </p:txBody>
      </p:sp>
      <p:pic>
        <p:nvPicPr>
          <p:cNvPr id="460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484663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030288"/>
            <a:ext cx="2474913"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8513" y="1676400"/>
            <a:ext cx="2613025"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8650" y="2087563"/>
            <a:ext cx="1516063" cy="2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2087563"/>
            <a:ext cx="1549400" cy="2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8" name="TextBox 3"/>
          <p:cNvSpPr txBox="1">
            <a:spLocks noChangeArrowheads="1"/>
          </p:cNvSpPr>
          <p:nvPr/>
        </p:nvSpPr>
        <p:spPr bwMode="auto">
          <a:xfrm>
            <a:off x="2057400" y="2436813"/>
            <a:ext cx="3486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b="1" dirty="0"/>
              <a:t>Balance of Forces Reads:</a:t>
            </a:r>
          </a:p>
        </p:txBody>
      </p:sp>
      <p:pic>
        <p:nvPicPr>
          <p:cNvPr id="4608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897188"/>
            <a:ext cx="4808538"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9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4675" y="3810000"/>
            <a:ext cx="46863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Down Arrow 11"/>
          <p:cNvSpPr/>
          <p:nvPr/>
        </p:nvSpPr>
        <p:spPr>
          <a:xfrm>
            <a:off x="457200" y="4697413"/>
            <a:ext cx="1447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endParaRPr>
          </a:p>
        </p:txBody>
      </p:sp>
      <p:sp>
        <p:nvSpPr>
          <p:cNvPr id="5" name="Plus 4"/>
          <p:cNvSpPr/>
          <p:nvPr/>
        </p:nvSpPr>
        <p:spPr>
          <a:xfrm>
            <a:off x="4808538" y="3148013"/>
            <a:ext cx="914400"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endParaRPr>
          </a:p>
        </p:txBody>
      </p:sp>
      <p:pic>
        <p:nvPicPr>
          <p:cNvPr id="4609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638" y="5334000"/>
            <a:ext cx="47783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94"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1200" y="4684713"/>
            <a:ext cx="198120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95"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62400" y="4703763"/>
            <a:ext cx="1539875"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5532438" y="4381500"/>
            <a:ext cx="334962" cy="1393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endParaRPr>
          </a:p>
        </p:txBody>
      </p:sp>
      <p:pic>
        <p:nvPicPr>
          <p:cNvPr id="46097"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78513" y="4224338"/>
            <a:ext cx="31623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98"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78513" y="5062538"/>
            <a:ext cx="3254375"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867400" y="4167188"/>
            <a:ext cx="3276600" cy="177641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endParaRPr>
          </a:p>
        </p:txBody>
      </p:sp>
      <p:sp>
        <p:nvSpPr>
          <p:cNvPr id="20" name="Oval 19"/>
          <p:cNvSpPr/>
          <p:nvPr/>
        </p:nvSpPr>
        <p:spPr>
          <a:xfrm>
            <a:off x="6132513" y="4411663"/>
            <a:ext cx="268287" cy="419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endParaRPr>
          </a:p>
        </p:txBody>
      </p:sp>
      <p:sp>
        <p:nvSpPr>
          <p:cNvPr id="21" name="Oval 20"/>
          <p:cNvSpPr/>
          <p:nvPr/>
        </p:nvSpPr>
        <p:spPr>
          <a:xfrm>
            <a:off x="6400800" y="5253038"/>
            <a:ext cx="290513" cy="419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endParaRPr>
          </a:p>
        </p:txBody>
      </p:sp>
      <p:sp>
        <p:nvSpPr>
          <p:cNvPr id="22" name="Oval 21"/>
          <p:cNvSpPr/>
          <p:nvPr/>
        </p:nvSpPr>
        <p:spPr>
          <a:xfrm>
            <a:off x="1781969" y="1000918"/>
            <a:ext cx="389731" cy="4937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6200" y="11113"/>
            <a:ext cx="9067800" cy="1143000"/>
          </a:xfrm>
        </p:spPr>
        <p:txBody>
          <a:bodyPr/>
          <a:lstStyle/>
          <a:p>
            <a:pPr eaLnBrk="1" fontAlgn="auto" hangingPunct="1">
              <a:spcAft>
                <a:spcPts val="0"/>
              </a:spcAft>
              <a:defRPr/>
            </a:pPr>
            <a:r>
              <a:rPr lang="en-US" dirty="0" smtClean="0">
                <a:solidFill>
                  <a:schemeClr val="bg1"/>
                </a:solidFill>
              </a:rPr>
              <a:t>Example: Helium ions </a:t>
            </a:r>
            <a:r>
              <a:rPr lang="en-US" baseline="30000" dirty="0" smtClean="0">
                <a:solidFill>
                  <a:schemeClr val="bg1"/>
                </a:solidFill>
              </a:rPr>
              <a:t>4</a:t>
            </a:r>
            <a:r>
              <a:rPr lang="en-US" dirty="0" smtClean="0">
                <a:solidFill>
                  <a:schemeClr val="bg1"/>
                </a:solidFill>
              </a:rPr>
              <a:t>He &amp; </a:t>
            </a:r>
            <a:r>
              <a:rPr lang="en-US" baseline="30000" dirty="0" smtClean="0">
                <a:solidFill>
                  <a:schemeClr val="bg1"/>
                </a:solidFill>
              </a:rPr>
              <a:t>3</a:t>
            </a:r>
            <a:r>
              <a:rPr lang="en-US" dirty="0" smtClean="0">
                <a:solidFill>
                  <a:schemeClr val="bg1"/>
                </a:solidFill>
              </a:rPr>
              <a:t>He</a:t>
            </a:r>
            <a:endParaRPr lang="en-US" dirty="0">
              <a:solidFill>
                <a:schemeClr val="bg1"/>
              </a:solidFill>
            </a:endParaRPr>
          </a:p>
        </p:txBody>
      </p:sp>
      <p:pic>
        <p:nvPicPr>
          <p:cNvPr id="4710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219200"/>
            <a:ext cx="5942013" cy="11906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43150"/>
            <a:ext cx="4562475" cy="86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1450" y="2209800"/>
            <a:ext cx="2905125" cy="847725"/>
          </a:xfrm>
          <a:prstGeom prst="rect">
            <a:avLst/>
          </a:prstGeom>
          <a:noFill/>
          <a:ln w="28575">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pic>
        <p:nvPicPr>
          <p:cNvPr id="471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3050" y="4114800"/>
            <a:ext cx="2952750" cy="828675"/>
          </a:xfrm>
          <a:prstGeom prst="rect">
            <a:avLst/>
          </a:prstGeom>
          <a:noFill/>
          <a:ln w="317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4711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6388" y="5357813"/>
            <a:ext cx="2333625" cy="762000"/>
          </a:xfrm>
          <a:prstGeom prst="rect">
            <a:avLst/>
          </a:prstGeom>
          <a:noFill/>
          <a:ln w="31750">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pic>
        <p:nvPicPr>
          <p:cNvPr id="4711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1450" y="5553075"/>
            <a:ext cx="29527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14"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1525" y="5591175"/>
            <a:ext cx="333375"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15"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00" y="3395663"/>
            <a:ext cx="1838325"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16" name="TextBox 1"/>
          <p:cNvSpPr txBox="1">
            <a:spLocks noChangeArrowheads="1"/>
          </p:cNvSpPr>
          <p:nvPr/>
        </p:nvSpPr>
        <p:spPr bwMode="auto">
          <a:xfrm>
            <a:off x="5367338" y="3400425"/>
            <a:ext cx="463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Book Antiqua" pitchFamily="18" charset="0"/>
                <a:cs typeface="Arial" charset="0"/>
              </a:defRPr>
            </a:lvl1pPr>
            <a:lvl2pPr marL="742950" indent="-285750" eaLnBrk="0" hangingPunct="0">
              <a:defRPr>
                <a:solidFill>
                  <a:schemeClr val="tx1"/>
                </a:solidFill>
                <a:latin typeface="Book Antiqua" pitchFamily="18" charset="0"/>
                <a:cs typeface="Arial" charset="0"/>
              </a:defRPr>
            </a:lvl2pPr>
            <a:lvl3pPr marL="1143000" indent="-228600" eaLnBrk="0" hangingPunct="0">
              <a:defRPr>
                <a:solidFill>
                  <a:schemeClr val="tx1"/>
                </a:solidFill>
                <a:latin typeface="Book Antiqua" pitchFamily="18" charset="0"/>
                <a:cs typeface="Arial" charset="0"/>
              </a:defRPr>
            </a:lvl3pPr>
            <a:lvl4pPr marL="1600200" indent="-228600" eaLnBrk="0" hangingPunct="0">
              <a:defRPr>
                <a:solidFill>
                  <a:schemeClr val="tx1"/>
                </a:solidFill>
                <a:latin typeface="Book Antiqua" pitchFamily="18" charset="0"/>
                <a:cs typeface="Arial" charset="0"/>
              </a:defRPr>
            </a:lvl4pPr>
            <a:lvl5pPr marL="2057400" indent="-228600" eaLnBrk="0" hangingPunct="0">
              <a:defRPr>
                <a:solidFill>
                  <a:schemeClr val="tx1"/>
                </a:solidFill>
                <a:latin typeface="Book Antiqua" pitchFamily="18" charset="0"/>
                <a:cs typeface="Arial" charset="0"/>
              </a:defRPr>
            </a:lvl5pPr>
            <a:lvl6pPr marL="2514600" indent="-228600" eaLnBrk="0" fontAlgn="base" hangingPunct="0">
              <a:spcBef>
                <a:spcPct val="0"/>
              </a:spcBef>
              <a:spcAft>
                <a:spcPct val="0"/>
              </a:spcAft>
              <a:defRPr>
                <a:solidFill>
                  <a:schemeClr val="tx1"/>
                </a:solidFill>
                <a:latin typeface="Book Antiqua" pitchFamily="18" charset="0"/>
                <a:cs typeface="Arial" charset="0"/>
              </a:defRPr>
            </a:lvl6pPr>
            <a:lvl7pPr marL="2971800" indent="-228600" eaLnBrk="0" fontAlgn="base" hangingPunct="0">
              <a:spcBef>
                <a:spcPct val="0"/>
              </a:spcBef>
              <a:spcAft>
                <a:spcPct val="0"/>
              </a:spcAft>
              <a:defRPr>
                <a:solidFill>
                  <a:schemeClr val="tx1"/>
                </a:solidFill>
                <a:latin typeface="Book Antiqua" pitchFamily="18" charset="0"/>
                <a:cs typeface="Arial" charset="0"/>
              </a:defRPr>
            </a:lvl7pPr>
            <a:lvl8pPr marL="3429000" indent="-228600" eaLnBrk="0" fontAlgn="base" hangingPunct="0">
              <a:spcBef>
                <a:spcPct val="0"/>
              </a:spcBef>
              <a:spcAft>
                <a:spcPct val="0"/>
              </a:spcAft>
              <a:defRPr>
                <a:solidFill>
                  <a:schemeClr val="tx1"/>
                </a:solidFill>
                <a:latin typeface="Book Antiqua" pitchFamily="18" charset="0"/>
                <a:cs typeface="Arial" charset="0"/>
              </a:defRPr>
            </a:lvl8pPr>
            <a:lvl9pPr marL="3886200" indent="-228600" eaLnBrk="0" fontAlgn="base" hangingPunct="0">
              <a:spcBef>
                <a:spcPct val="0"/>
              </a:spcBef>
              <a:spcAft>
                <a:spcPct val="0"/>
              </a:spcAft>
              <a:defRPr>
                <a:solidFill>
                  <a:schemeClr val="tx1"/>
                </a:solidFill>
                <a:latin typeface="Book Antiqua" pitchFamily="18" charset="0"/>
                <a:cs typeface="Arial" charset="0"/>
              </a:defRPr>
            </a:lvl9pPr>
          </a:lstStyle>
          <a:p>
            <a:pPr eaLnBrk="1" hangingPunct="1"/>
            <a:r>
              <a:rPr lang="en-US" altLang="en-US">
                <a:solidFill>
                  <a:schemeClr val="bg1"/>
                </a:solidFill>
              </a:rPr>
              <a:t>&gt;&gt;</a:t>
            </a:r>
          </a:p>
        </p:txBody>
      </p:sp>
      <p:sp>
        <p:nvSpPr>
          <p:cNvPr id="47117" name="TextBox 3"/>
          <p:cNvSpPr txBox="1">
            <a:spLocks noChangeArrowheads="1"/>
          </p:cNvSpPr>
          <p:nvPr/>
        </p:nvSpPr>
        <p:spPr bwMode="auto">
          <a:xfrm>
            <a:off x="7575550" y="3363913"/>
            <a:ext cx="1568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Book Antiqua" pitchFamily="18" charset="0"/>
                <a:cs typeface="Arial" charset="0"/>
              </a:defRPr>
            </a:lvl1pPr>
            <a:lvl2pPr marL="742950" indent="-285750" eaLnBrk="0" hangingPunct="0">
              <a:defRPr>
                <a:solidFill>
                  <a:schemeClr val="tx1"/>
                </a:solidFill>
                <a:latin typeface="Book Antiqua" pitchFamily="18" charset="0"/>
                <a:cs typeface="Arial" charset="0"/>
              </a:defRPr>
            </a:lvl2pPr>
            <a:lvl3pPr marL="1143000" indent="-228600" eaLnBrk="0" hangingPunct="0">
              <a:defRPr>
                <a:solidFill>
                  <a:schemeClr val="tx1"/>
                </a:solidFill>
                <a:latin typeface="Book Antiqua" pitchFamily="18" charset="0"/>
                <a:cs typeface="Arial" charset="0"/>
              </a:defRPr>
            </a:lvl3pPr>
            <a:lvl4pPr marL="1600200" indent="-228600" eaLnBrk="0" hangingPunct="0">
              <a:defRPr>
                <a:solidFill>
                  <a:schemeClr val="tx1"/>
                </a:solidFill>
                <a:latin typeface="Book Antiqua" pitchFamily="18" charset="0"/>
                <a:cs typeface="Arial" charset="0"/>
              </a:defRPr>
            </a:lvl4pPr>
            <a:lvl5pPr marL="2057400" indent="-228600" eaLnBrk="0" hangingPunct="0">
              <a:defRPr>
                <a:solidFill>
                  <a:schemeClr val="tx1"/>
                </a:solidFill>
                <a:latin typeface="Book Antiqua" pitchFamily="18" charset="0"/>
                <a:cs typeface="Arial" charset="0"/>
              </a:defRPr>
            </a:lvl5pPr>
            <a:lvl6pPr marL="2514600" indent="-228600" eaLnBrk="0" fontAlgn="base" hangingPunct="0">
              <a:spcBef>
                <a:spcPct val="0"/>
              </a:spcBef>
              <a:spcAft>
                <a:spcPct val="0"/>
              </a:spcAft>
              <a:defRPr>
                <a:solidFill>
                  <a:schemeClr val="tx1"/>
                </a:solidFill>
                <a:latin typeface="Book Antiqua" pitchFamily="18" charset="0"/>
                <a:cs typeface="Arial" charset="0"/>
              </a:defRPr>
            </a:lvl6pPr>
            <a:lvl7pPr marL="2971800" indent="-228600" eaLnBrk="0" fontAlgn="base" hangingPunct="0">
              <a:spcBef>
                <a:spcPct val="0"/>
              </a:spcBef>
              <a:spcAft>
                <a:spcPct val="0"/>
              </a:spcAft>
              <a:defRPr>
                <a:solidFill>
                  <a:schemeClr val="tx1"/>
                </a:solidFill>
                <a:latin typeface="Book Antiqua" pitchFamily="18" charset="0"/>
                <a:cs typeface="Arial" charset="0"/>
              </a:defRPr>
            </a:lvl7pPr>
            <a:lvl8pPr marL="3429000" indent="-228600" eaLnBrk="0" fontAlgn="base" hangingPunct="0">
              <a:spcBef>
                <a:spcPct val="0"/>
              </a:spcBef>
              <a:spcAft>
                <a:spcPct val="0"/>
              </a:spcAft>
              <a:defRPr>
                <a:solidFill>
                  <a:schemeClr val="tx1"/>
                </a:solidFill>
                <a:latin typeface="Book Antiqua" pitchFamily="18" charset="0"/>
                <a:cs typeface="Arial" charset="0"/>
              </a:defRPr>
            </a:lvl8pPr>
            <a:lvl9pPr marL="3886200" indent="-228600" eaLnBrk="0" fontAlgn="base" hangingPunct="0">
              <a:spcBef>
                <a:spcPct val="0"/>
              </a:spcBef>
              <a:spcAft>
                <a:spcPct val="0"/>
              </a:spcAft>
              <a:defRPr>
                <a:solidFill>
                  <a:schemeClr val="tx1"/>
                </a:solidFill>
                <a:latin typeface="Book Antiqua" pitchFamily="18" charset="0"/>
                <a:cs typeface="Arial" charset="0"/>
              </a:defRPr>
            </a:lvl9pPr>
          </a:lstStyle>
          <a:p>
            <a:pPr eaLnBrk="1" hangingPunct="1"/>
            <a:r>
              <a:rPr lang="en-US" altLang="en-US">
                <a:solidFill>
                  <a:schemeClr val="bg1"/>
                </a:solidFill>
              </a:rPr>
              <a:t>in e-p plasma</a:t>
            </a:r>
          </a:p>
        </p:txBody>
      </p:sp>
      <p:sp>
        <p:nvSpPr>
          <p:cNvPr id="15" name="Content Placeholder 1"/>
          <p:cNvSpPr txBox="1">
            <a:spLocks/>
          </p:cNvSpPr>
          <p:nvPr/>
        </p:nvSpPr>
        <p:spPr bwMode="auto">
          <a:xfrm>
            <a:off x="261937" y="3351212"/>
            <a:ext cx="4953000"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6525" indent="0" eaLnBrk="1" hangingPunct="1">
              <a:buNone/>
            </a:pPr>
            <a:r>
              <a:rPr lang="en-US" altLang="en-US" sz="2400" b="1" dirty="0" smtClean="0">
                <a:solidFill>
                  <a:srgbClr val="00B050"/>
                </a:solidFill>
              </a:rPr>
              <a:t>1. Protons move much faster than in a purely hydrogen plasma.</a:t>
            </a:r>
          </a:p>
          <a:p>
            <a:pPr marL="136525" indent="0" eaLnBrk="1" hangingPunct="1">
              <a:buNone/>
            </a:pPr>
            <a:r>
              <a:rPr lang="en-US" altLang="en-US" sz="2400" dirty="0" smtClean="0">
                <a:solidFill>
                  <a:srgbClr val="C00000"/>
                </a:solidFill>
              </a:rPr>
              <a:t>2. Helium ions move at the </a:t>
            </a:r>
            <a:r>
              <a:rPr lang="en-US" altLang="en-US" sz="2400" b="1" dirty="0" smtClean="0">
                <a:solidFill>
                  <a:srgbClr val="C00000"/>
                </a:solidFill>
              </a:rPr>
              <a:t>SAME</a:t>
            </a:r>
            <a:r>
              <a:rPr lang="en-US" altLang="en-US" sz="2400" dirty="0" smtClean="0">
                <a:solidFill>
                  <a:srgbClr val="C00000"/>
                </a:solidFill>
              </a:rPr>
              <a:t> </a:t>
            </a:r>
            <a:r>
              <a:rPr lang="en-US" altLang="en-US" sz="2400" b="1" dirty="0" smtClean="0">
                <a:solidFill>
                  <a:srgbClr val="C00000"/>
                </a:solidFill>
              </a:rPr>
              <a:t>direction</a:t>
            </a:r>
            <a:r>
              <a:rPr lang="en-US" altLang="en-US" sz="2400" dirty="0" smtClean="0">
                <a:solidFill>
                  <a:srgbClr val="C00000"/>
                </a:solidFill>
              </a:rPr>
              <a:t> as </a:t>
            </a:r>
            <a:r>
              <a:rPr lang="en-US" altLang="en-US" sz="2400" b="1" dirty="0" smtClean="0">
                <a:solidFill>
                  <a:srgbClr val="C00000"/>
                </a:solidFill>
              </a:rPr>
              <a:t>ELECTRONS</a:t>
            </a:r>
            <a:r>
              <a:rPr lang="en-US" altLang="en-US" sz="2400" dirty="0" smtClean="0">
                <a:solidFill>
                  <a:srgbClr val="C00000"/>
                </a:solidFill>
              </a:rPr>
              <a:t>, and oppositely to PROTONS!! </a:t>
            </a:r>
          </a:p>
          <a:p>
            <a:pPr marL="136525" indent="0" eaLnBrk="1" hangingPunct="1">
              <a:buNone/>
            </a:pPr>
            <a:r>
              <a:rPr lang="en-US" altLang="en-US" sz="2400" dirty="0">
                <a:solidFill>
                  <a:srgbClr val="7030A0"/>
                </a:solidFill>
              </a:rPr>
              <a:t>3</a:t>
            </a:r>
            <a:r>
              <a:rPr lang="en-US" altLang="en-US" sz="2400" dirty="0" smtClean="0">
                <a:solidFill>
                  <a:srgbClr val="7030A0"/>
                </a:solidFill>
              </a:rPr>
              <a:t>. </a:t>
            </a:r>
            <a:r>
              <a:rPr lang="en-US" sz="2400" baseline="30000" dirty="0" smtClean="0">
                <a:solidFill>
                  <a:srgbClr val="7030A0"/>
                </a:solidFill>
              </a:rPr>
              <a:t>3</a:t>
            </a:r>
            <a:r>
              <a:rPr lang="en-US" sz="2400" dirty="0" smtClean="0">
                <a:solidFill>
                  <a:srgbClr val="7030A0"/>
                </a:solidFill>
              </a:rPr>
              <a:t>He ions move much faster than </a:t>
            </a:r>
            <a:r>
              <a:rPr lang="en-US" sz="2400" baseline="30000" dirty="0" smtClean="0">
                <a:solidFill>
                  <a:srgbClr val="7030A0"/>
                </a:solidFill>
              </a:rPr>
              <a:t>4</a:t>
            </a:r>
            <a:r>
              <a:rPr lang="en-US" sz="2400" dirty="0" smtClean="0">
                <a:solidFill>
                  <a:srgbClr val="7030A0"/>
                </a:solidFill>
              </a:rPr>
              <a:t>He ions</a:t>
            </a:r>
            <a:endParaRPr lang="en-US" altLang="en-US" sz="2400" dirty="0" smtClean="0">
              <a:solidFill>
                <a:srgbClr val="7030A0"/>
              </a:solidFill>
            </a:endParaRPr>
          </a:p>
        </p:txBody>
      </p:sp>
      <p:sp>
        <p:nvSpPr>
          <p:cNvPr id="4" name="TextBox 3"/>
          <p:cNvSpPr txBox="1"/>
          <p:nvPr/>
        </p:nvSpPr>
        <p:spPr>
          <a:xfrm>
            <a:off x="6318250" y="3057525"/>
            <a:ext cx="1022350" cy="369332"/>
          </a:xfrm>
          <a:prstGeom prst="rect">
            <a:avLst/>
          </a:prstGeom>
          <a:noFill/>
          <a:ln w="19050">
            <a:solidFill>
              <a:srgbClr val="00B050"/>
            </a:solidFill>
          </a:ln>
        </p:spPr>
        <p:txBody>
          <a:bodyPr wrap="square" rtlCol="0">
            <a:spAutoFit/>
          </a:bodyPr>
          <a:lstStyle/>
          <a:p>
            <a:r>
              <a:rPr lang="en-US" dirty="0" smtClean="0">
                <a:solidFill>
                  <a:schemeClr val="bg1"/>
                </a:solidFill>
              </a:rPr>
              <a:t>2.9x10</a:t>
            </a:r>
            <a:r>
              <a:rPr lang="en-US" baseline="30000" dirty="0" smtClean="0">
                <a:solidFill>
                  <a:schemeClr val="bg1"/>
                </a:solidFill>
              </a:rPr>
              <a:t>-3</a:t>
            </a:r>
            <a:endParaRPr lang="en-US" baseline="30000" dirty="0">
              <a:solidFill>
                <a:schemeClr val="bg1"/>
              </a:solidFill>
            </a:endParaRPr>
          </a:p>
        </p:txBody>
      </p:sp>
      <p:sp>
        <p:nvSpPr>
          <p:cNvPr id="17" name="TextBox 16"/>
          <p:cNvSpPr txBox="1"/>
          <p:nvPr/>
        </p:nvSpPr>
        <p:spPr>
          <a:xfrm>
            <a:off x="6318250" y="3606801"/>
            <a:ext cx="1022350" cy="369332"/>
          </a:xfrm>
          <a:prstGeom prst="rect">
            <a:avLst/>
          </a:prstGeom>
          <a:noFill/>
          <a:ln w="19050">
            <a:noFill/>
          </a:ln>
        </p:spPr>
        <p:txBody>
          <a:bodyPr wrap="square" rtlCol="0">
            <a:spAutoFit/>
          </a:bodyPr>
          <a:lstStyle/>
          <a:p>
            <a:r>
              <a:rPr lang="en-US" dirty="0" smtClean="0">
                <a:solidFill>
                  <a:schemeClr val="bg1"/>
                </a:solidFill>
              </a:rPr>
              <a:t>5x10</a:t>
            </a:r>
            <a:r>
              <a:rPr lang="en-US" baseline="30000" dirty="0" smtClean="0">
                <a:solidFill>
                  <a:schemeClr val="bg1"/>
                </a:solidFill>
              </a:rPr>
              <a:t>-4</a:t>
            </a:r>
            <a:endParaRPr lang="en-US" baseline="30000" dirty="0">
              <a:solidFill>
                <a:schemeClr val="bg1"/>
              </a:solidFill>
            </a:endParaRPr>
          </a:p>
        </p:txBody>
      </p:sp>
      <p:sp>
        <p:nvSpPr>
          <p:cNvPr id="18" name="TextBox 17"/>
          <p:cNvSpPr txBox="1"/>
          <p:nvPr/>
        </p:nvSpPr>
        <p:spPr>
          <a:xfrm>
            <a:off x="6330950" y="4960938"/>
            <a:ext cx="1022350" cy="369332"/>
          </a:xfrm>
          <a:prstGeom prst="rect">
            <a:avLst/>
          </a:prstGeom>
          <a:noFill/>
          <a:ln w="19050">
            <a:solidFill>
              <a:srgbClr val="C00000"/>
            </a:solidFill>
          </a:ln>
        </p:spPr>
        <p:txBody>
          <a:bodyPr wrap="square" rtlCol="0">
            <a:spAutoFit/>
          </a:bodyPr>
          <a:lstStyle/>
          <a:p>
            <a:r>
              <a:rPr lang="en-US" dirty="0" smtClean="0">
                <a:solidFill>
                  <a:schemeClr val="bg1"/>
                </a:solidFill>
              </a:rPr>
              <a:t>8.8x10</a:t>
            </a:r>
            <a:r>
              <a:rPr lang="en-US" baseline="30000" dirty="0" smtClean="0">
                <a:solidFill>
                  <a:schemeClr val="bg1"/>
                </a:solidFill>
              </a:rPr>
              <a:t>-3</a:t>
            </a:r>
            <a:endParaRPr lang="en-US" baseline="30000" dirty="0">
              <a:solidFill>
                <a:schemeClr val="bg1"/>
              </a:solidFill>
            </a:endParaRPr>
          </a:p>
        </p:txBody>
      </p:sp>
      <p:sp>
        <p:nvSpPr>
          <p:cNvPr id="19" name="TextBox 18"/>
          <p:cNvSpPr txBox="1"/>
          <p:nvPr/>
        </p:nvSpPr>
        <p:spPr>
          <a:xfrm>
            <a:off x="6122987" y="6166405"/>
            <a:ext cx="1022350" cy="369332"/>
          </a:xfrm>
          <a:prstGeom prst="rect">
            <a:avLst/>
          </a:prstGeom>
          <a:noFill/>
          <a:ln w="19050">
            <a:solidFill>
              <a:srgbClr val="7030A0"/>
            </a:solidFill>
          </a:ln>
        </p:spPr>
        <p:txBody>
          <a:bodyPr wrap="square" rtlCol="0">
            <a:spAutoFit/>
          </a:bodyPr>
          <a:lstStyle/>
          <a:p>
            <a:r>
              <a:rPr lang="en-US" dirty="0" smtClean="0">
                <a:solidFill>
                  <a:schemeClr val="bg1"/>
                </a:solidFill>
              </a:rPr>
              <a:t>5x10</a:t>
            </a:r>
            <a:r>
              <a:rPr lang="en-US" baseline="30000" dirty="0" smtClean="0">
                <a:solidFill>
                  <a:schemeClr val="bg1"/>
                </a:solidFill>
              </a:rPr>
              <a:t>-2</a:t>
            </a:r>
            <a:endParaRPr lang="en-US" baseline="30000" dirty="0">
              <a:solidFill>
                <a:schemeClr val="bg1"/>
              </a:solidFill>
            </a:endParaRPr>
          </a:p>
        </p:txBody>
      </p:sp>
      <p:sp>
        <p:nvSpPr>
          <p:cNvPr id="20" name="TextBox 19"/>
          <p:cNvSpPr txBox="1"/>
          <p:nvPr/>
        </p:nvSpPr>
        <p:spPr>
          <a:xfrm>
            <a:off x="8047037" y="5538232"/>
            <a:ext cx="1022350" cy="369332"/>
          </a:xfrm>
          <a:prstGeom prst="rect">
            <a:avLst/>
          </a:prstGeom>
          <a:noFill/>
          <a:ln w="19050">
            <a:noFill/>
          </a:ln>
        </p:spPr>
        <p:txBody>
          <a:bodyPr wrap="square" rtlCol="0">
            <a:spAutoFit/>
          </a:bodyPr>
          <a:lstStyle/>
          <a:p>
            <a:r>
              <a:rPr lang="en-US" dirty="0" smtClean="0">
                <a:solidFill>
                  <a:schemeClr val="bg1"/>
                </a:solidFill>
              </a:rPr>
              <a:t>5.7</a:t>
            </a:r>
            <a:endParaRPr lang="en-US" baseline="30000"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6200" y="76200"/>
            <a:ext cx="8686800" cy="6294438"/>
          </a:xfrm>
          <a:prstGeom prst="rect">
            <a:avLst/>
          </a:prstGeom>
          <a:solidFill>
            <a:schemeClr val="bg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16" name="Left Arrow 15"/>
          <p:cNvSpPr/>
          <p:nvPr/>
        </p:nvSpPr>
        <p:spPr>
          <a:xfrm>
            <a:off x="3173413" y="6248400"/>
            <a:ext cx="2124075" cy="24288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endParaRPr>
          </a:p>
        </p:txBody>
      </p:sp>
      <p:sp>
        <p:nvSpPr>
          <p:cNvPr id="48132" name="TextBox 16"/>
          <p:cNvSpPr txBox="1">
            <a:spLocks noChangeArrowheads="1"/>
          </p:cNvSpPr>
          <p:nvPr/>
        </p:nvSpPr>
        <p:spPr bwMode="auto">
          <a:xfrm>
            <a:off x="4029075" y="5867400"/>
            <a:ext cx="388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b="1">
                <a:solidFill>
                  <a:srgbClr val="FF0000"/>
                </a:solidFill>
                <a:latin typeface="Arial" charset="0"/>
              </a:rPr>
              <a:t>E</a:t>
            </a:r>
          </a:p>
        </p:txBody>
      </p:sp>
      <p:pic>
        <p:nvPicPr>
          <p:cNvPr id="481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812800"/>
            <a:ext cx="1017588"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713" y="2574925"/>
            <a:ext cx="10175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3681413"/>
            <a:ext cx="1017588"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8488" y="4953000"/>
            <a:ext cx="10175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5549900"/>
            <a:ext cx="1017588"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900" y="1466850"/>
            <a:ext cx="1017588"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0" y="4953000"/>
            <a:ext cx="1176338"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4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13" y="2386013"/>
            <a:ext cx="1401762"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4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0975" y="2890838"/>
            <a:ext cx="1401763"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4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5225" y="3906838"/>
            <a:ext cx="1401763"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43"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200" y="925513"/>
            <a:ext cx="1401763"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4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725" y="4860925"/>
            <a:ext cx="140176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4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0" y="722313"/>
            <a:ext cx="1401763"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46"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9038" y="3124200"/>
            <a:ext cx="1401762"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47"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5432425"/>
            <a:ext cx="140176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48"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9350" y="4127500"/>
            <a:ext cx="140176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49"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938" y="5689600"/>
            <a:ext cx="1401762"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50"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1466850"/>
            <a:ext cx="140176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51"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2613" y="2227263"/>
            <a:ext cx="1176337"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52"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3494088"/>
            <a:ext cx="1017588"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53" name="TextBox 1"/>
          <p:cNvSpPr txBox="1">
            <a:spLocks noChangeArrowheads="1"/>
          </p:cNvSpPr>
          <p:nvPr/>
        </p:nvSpPr>
        <p:spPr bwMode="auto">
          <a:xfrm>
            <a:off x="457200" y="6451600"/>
            <a:ext cx="807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2400" dirty="0" err="1">
                <a:solidFill>
                  <a:srgbClr val="000000"/>
                </a:solidFill>
                <a:latin typeface="Times New Roman" pitchFamily="18" charset="0"/>
              </a:rPr>
              <a:t>Gurevich</a:t>
            </a:r>
            <a:r>
              <a:rPr lang="en-US" altLang="en-US" sz="2400" dirty="0">
                <a:solidFill>
                  <a:srgbClr val="000000"/>
                </a:solidFill>
                <a:latin typeface="Times New Roman" pitchFamily="18" charset="0"/>
              </a:rPr>
              <a:t> 1961; </a:t>
            </a:r>
            <a:r>
              <a:rPr lang="en-US" altLang="en-US" sz="2400" dirty="0">
                <a:latin typeface="Times New Roman" pitchFamily="18" charset="0"/>
              </a:rPr>
              <a:t>Furth &amp; Rutherford 1972, and</a:t>
            </a:r>
            <a:r>
              <a:rPr lang="en-US" altLang="en-US" sz="2400" dirty="0">
                <a:solidFill>
                  <a:srgbClr val="000000"/>
                </a:solidFill>
                <a:latin typeface="Times New Roman" pitchFamily="18" charset="0"/>
              </a:rPr>
              <a:t> Holman 1995</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6200" y="10886"/>
            <a:ext cx="9067800" cy="1143000"/>
          </a:xfrm>
        </p:spPr>
        <p:txBody>
          <a:bodyPr>
            <a:normAutofit fontScale="90000"/>
          </a:bodyPr>
          <a:lstStyle/>
          <a:p>
            <a:pPr eaLnBrk="1" fontAlgn="auto" hangingPunct="1">
              <a:spcAft>
                <a:spcPts val="0"/>
              </a:spcAft>
              <a:defRPr/>
            </a:pPr>
            <a:r>
              <a:rPr lang="en-US" dirty="0" smtClean="0">
                <a:solidFill>
                  <a:schemeClr val="bg1"/>
                </a:solidFill>
              </a:rPr>
              <a:t>Structure of the Sun and its Atmosphere</a:t>
            </a:r>
            <a:endParaRPr lang="en-US" dirty="0">
              <a:solidFill>
                <a:schemeClr val="bg1"/>
              </a:solidFill>
            </a:endParaRPr>
          </a:p>
        </p:txBody>
      </p:sp>
      <p:pic>
        <p:nvPicPr>
          <p:cNvPr id="32771"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1143000"/>
            <a:ext cx="8097838" cy="55848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888" y="1014413"/>
            <a:ext cx="6819900" cy="404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284538"/>
            <a:ext cx="335280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888" y="5410200"/>
            <a:ext cx="68802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4751388"/>
            <a:ext cx="1698625"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4725" y="2698750"/>
            <a:ext cx="4594225"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9" name="Title 1"/>
          <p:cNvSpPr>
            <a:spLocks noGrp="1"/>
          </p:cNvSpPr>
          <p:nvPr>
            <p:ph type="title"/>
          </p:nvPr>
        </p:nvSpPr>
        <p:spPr>
          <a:xfrm>
            <a:off x="0" y="152400"/>
            <a:ext cx="9144000" cy="762000"/>
          </a:xfrm>
        </p:spPr>
        <p:txBody>
          <a:bodyPr>
            <a:noAutofit/>
          </a:bodyPr>
          <a:lstStyle/>
          <a:p>
            <a:pPr eaLnBrk="1" hangingPunct="1">
              <a:defRPr/>
            </a:pPr>
            <a:r>
              <a:rPr lang="en-US" altLang="en-US" dirty="0">
                <a:solidFill>
                  <a:schemeClr val="bg1"/>
                </a:solidFill>
              </a:rPr>
              <a:t>Alfven wave on top of current-carrying magnetic field</a:t>
            </a:r>
          </a:p>
        </p:txBody>
      </p:sp>
      <p:pic>
        <p:nvPicPr>
          <p:cNvPr id="1639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285017"/>
            <a:ext cx="4762500" cy="1415129"/>
          </a:xfrm>
          <a:prstGeom prst="rect">
            <a:avLst/>
          </a:prstGeom>
          <a:noFill/>
          <a:ln>
            <a:noFill/>
          </a:ln>
          <a:effectLst/>
          <a:scene3d>
            <a:camera prst="orthographicFront">
              <a:rot lat="0" lon="0" rev="54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6200" y="11113"/>
            <a:ext cx="9067800" cy="1143000"/>
          </a:xfrm>
        </p:spPr>
        <p:txBody>
          <a:bodyPr>
            <a:normAutofit fontScale="90000"/>
          </a:bodyPr>
          <a:lstStyle/>
          <a:p>
            <a:pPr eaLnBrk="1" fontAlgn="auto" hangingPunct="1">
              <a:spcAft>
                <a:spcPts val="0"/>
              </a:spcAft>
              <a:defRPr/>
            </a:pPr>
            <a:r>
              <a:rPr lang="en-US" dirty="0" smtClean="0">
                <a:solidFill>
                  <a:schemeClr val="bg1"/>
                </a:solidFill>
              </a:rPr>
              <a:t>Eigen-modes in the presence of electric current</a:t>
            </a:r>
            <a:endParaRPr lang="en-US" dirty="0">
              <a:solidFill>
                <a:schemeClr val="bg1"/>
              </a:solidFill>
            </a:endParaRPr>
          </a:p>
        </p:txBody>
      </p:sp>
      <p:pic>
        <p:nvPicPr>
          <p:cNvPr id="5017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1447800"/>
            <a:ext cx="5632450" cy="685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8463" y="1524000"/>
            <a:ext cx="1590675"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163" y="2362200"/>
            <a:ext cx="6924675" cy="86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8513" y="2468563"/>
            <a:ext cx="1495425"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a:off x="76200" y="3228975"/>
            <a:ext cx="89154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13" y="3352800"/>
            <a:ext cx="433387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2488" y="3352800"/>
            <a:ext cx="4295775" cy="85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a:off x="87313" y="4191000"/>
            <a:ext cx="89154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pic>
        <p:nvPicPr>
          <p:cNvPr id="1946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5888" y="4267200"/>
            <a:ext cx="6543675" cy="638175"/>
          </a:xfrm>
          <a:prstGeom prst="rect">
            <a:avLst/>
          </a:prstGeom>
          <a:noFill/>
          <a:ln w="317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946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4588" y="5029200"/>
            <a:ext cx="4495800" cy="1733550"/>
          </a:xfrm>
          <a:prstGeom prst="rect">
            <a:avLst/>
          </a:prstGeom>
          <a:noFill/>
          <a:ln w="349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8" name="Straight Connector 7"/>
          <p:cNvCxnSpPr/>
          <p:nvPr/>
        </p:nvCxnSpPr>
        <p:spPr>
          <a:xfrm flipV="1">
            <a:off x="2895600" y="1447800"/>
            <a:ext cx="685800" cy="752475"/>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895600" y="1420813"/>
            <a:ext cx="685800" cy="75723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124200" y="2619375"/>
            <a:ext cx="1066800" cy="428625"/>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124200" y="2619375"/>
            <a:ext cx="1066800" cy="428625"/>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6629400" y="2660650"/>
            <a:ext cx="1905000" cy="37623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629400" y="2706688"/>
            <a:ext cx="1905000" cy="3302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181600" y="4267200"/>
            <a:ext cx="1728788" cy="638175"/>
          </a:xfrm>
          <a:prstGeom prst="rect">
            <a:avLst/>
          </a:prstGeom>
          <a:solidFill>
            <a:srgbClr val="00B050">
              <a:alpha val="3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Rectangle 34"/>
          <p:cNvSpPr/>
          <p:nvPr/>
        </p:nvSpPr>
        <p:spPr>
          <a:xfrm>
            <a:off x="4545013" y="5181600"/>
            <a:ext cx="1246187" cy="533400"/>
          </a:xfrm>
          <a:prstGeom prst="rect">
            <a:avLst/>
          </a:prstGeom>
          <a:solidFill>
            <a:srgbClr val="00B050">
              <a:alpha val="3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p:cNvSpPr/>
          <p:nvPr/>
        </p:nvSpPr>
        <p:spPr>
          <a:xfrm>
            <a:off x="3238500" y="5910263"/>
            <a:ext cx="1306513" cy="719137"/>
          </a:xfrm>
          <a:prstGeom prst="rect">
            <a:avLst/>
          </a:prstGeom>
          <a:solidFill>
            <a:srgbClr val="00B050">
              <a:alpha val="3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467"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375" y="5715000"/>
            <a:ext cx="20478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wipe(down)">
                                      <p:cBhvr>
                                        <p:cTn id="7" dur="500"/>
                                        <p:tgtEl>
                                          <p:spTgt spid="19462"/>
                                        </p:tgtEl>
                                      </p:cBhvr>
                                    </p:animEffect>
                                  </p:childTnLst>
                                </p:cTn>
                              </p:par>
                              <p:par>
                                <p:cTn id="8" presetID="22" presetClass="entr" presetSubtype="4" fill="hold" nodeType="withEffect">
                                  <p:stCondLst>
                                    <p:cond delay="0"/>
                                  </p:stCondLst>
                                  <p:childTnLst>
                                    <p:set>
                                      <p:cBhvr>
                                        <p:cTn id="9" dur="1" fill="hold">
                                          <p:stCondLst>
                                            <p:cond delay="0"/>
                                          </p:stCondLst>
                                        </p:cTn>
                                        <p:tgtEl>
                                          <p:spTgt spid="19463"/>
                                        </p:tgtEl>
                                        <p:attrNameLst>
                                          <p:attrName>style.visibility</p:attrName>
                                        </p:attrNameLst>
                                      </p:cBhvr>
                                      <p:to>
                                        <p:strVal val="visible"/>
                                      </p:to>
                                    </p:set>
                                    <p:animEffect transition="in" filter="wipe(down)">
                                      <p:cBhvr>
                                        <p:cTn id="10" dur="500"/>
                                        <p:tgtEl>
                                          <p:spTgt spid="19463"/>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par>
                                <p:cTn id="20" presetID="22" presetClass="entr" presetSubtype="4"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par>
                                <p:cTn id="23" presetID="22" presetClass="entr" presetSubtype="4"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par>
                                <p:cTn id="26" presetID="22" presetClass="entr" presetSubtype="4"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par>
                                <p:cTn id="29" presetID="2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nodeType="clickEffect">
                                  <p:stCondLst>
                                    <p:cond delay="0"/>
                                  </p:stCondLst>
                                  <p:childTnLst>
                                    <p:set>
                                      <p:cBhvr>
                                        <p:cTn id="38" dur="1" fill="hold">
                                          <p:stCondLst>
                                            <p:cond delay="0"/>
                                          </p:stCondLst>
                                        </p:cTn>
                                        <p:tgtEl>
                                          <p:spTgt spid="19464"/>
                                        </p:tgtEl>
                                        <p:attrNameLst>
                                          <p:attrName>style.visibility</p:attrName>
                                        </p:attrNameLst>
                                      </p:cBhvr>
                                      <p:to>
                                        <p:strVal val="visible"/>
                                      </p:to>
                                    </p:set>
                                    <p:animEffect transition="in" filter="wipe(down)">
                                      <p:cBhvr>
                                        <p:cTn id="39" dur="500"/>
                                        <p:tgtEl>
                                          <p:spTgt spid="1946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19465"/>
                                        </p:tgtEl>
                                        <p:attrNameLst>
                                          <p:attrName>style.visibility</p:attrName>
                                        </p:attrNameLst>
                                      </p:cBhvr>
                                      <p:to>
                                        <p:strVal val="visible"/>
                                      </p:to>
                                    </p:set>
                                    <p:animEffect transition="in" filter="wipe(down)">
                                      <p:cBhvr>
                                        <p:cTn id="47" dur="500"/>
                                        <p:tgtEl>
                                          <p:spTgt spid="1946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barn(inVertical)">
                                      <p:cBhvr>
                                        <p:cTn id="50" dur="500"/>
                                        <p:tgtEl>
                                          <p:spTgt spid="35"/>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barn(inVertical)">
                                      <p:cBhvr>
                                        <p:cTn id="53" dur="500"/>
                                        <p:tgtEl>
                                          <p:spTgt spid="36"/>
                                        </p:tgtEl>
                                      </p:cBhvr>
                                    </p:animEffect>
                                  </p:childTnLst>
                                </p:cTn>
                              </p:par>
                              <p:par>
                                <p:cTn id="54" presetID="22" presetClass="entr" presetSubtype="4" fill="hold" nodeType="withEffect">
                                  <p:stCondLst>
                                    <p:cond delay="0"/>
                                  </p:stCondLst>
                                  <p:childTnLst>
                                    <p:set>
                                      <p:cBhvr>
                                        <p:cTn id="55" dur="1" fill="hold">
                                          <p:stCondLst>
                                            <p:cond delay="0"/>
                                          </p:stCondLst>
                                        </p:cTn>
                                        <p:tgtEl>
                                          <p:spTgt spid="19467"/>
                                        </p:tgtEl>
                                        <p:attrNameLst>
                                          <p:attrName>style.visibility</p:attrName>
                                        </p:attrNameLst>
                                      </p:cBhvr>
                                      <p:to>
                                        <p:strVal val="visible"/>
                                      </p:to>
                                    </p:set>
                                    <p:animEffect transition="in" filter="wipe(down)">
                                      <p:cBhvr>
                                        <p:cTn id="56" dur="500"/>
                                        <p:tgtEl>
                                          <p:spTgt spid="19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5" grpId="0" animBg="1"/>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6200" y="11113"/>
            <a:ext cx="9067800" cy="1143000"/>
          </a:xfrm>
        </p:spPr>
        <p:txBody>
          <a:bodyPr/>
          <a:lstStyle/>
          <a:p>
            <a:pPr eaLnBrk="1" fontAlgn="auto" hangingPunct="1">
              <a:spcAft>
                <a:spcPts val="0"/>
              </a:spcAft>
              <a:defRPr/>
            </a:pPr>
            <a:r>
              <a:rPr lang="en-US" dirty="0" smtClean="0">
                <a:solidFill>
                  <a:schemeClr val="bg1"/>
                </a:solidFill>
              </a:rPr>
              <a:t>Modifications to Alfven wave</a:t>
            </a:r>
            <a:endParaRPr lang="en-US" dirty="0">
              <a:solidFill>
                <a:schemeClr val="bg1"/>
              </a:solidFill>
            </a:endParaRPr>
          </a:p>
        </p:txBody>
      </p:sp>
      <p:pic>
        <p:nvPicPr>
          <p:cNvPr id="5120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0" y="2438400"/>
            <a:ext cx="4784725" cy="9509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733800"/>
            <a:ext cx="4011613" cy="585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3288" y="3670300"/>
            <a:ext cx="163830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6088" y="4662488"/>
            <a:ext cx="27146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4862513"/>
            <a:ext cx="133350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2138" y="1555750"/>
            <a:ext cx="685800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4953000" y="1555750"/>
            <a:ext cx="3938588" cy="811213"/>
          </a:xfrm>
          <a:prstGeom prst="rect">
            <a:avLst/>
          </a:prstGeom>
          <a:solidFill>
            <a:srgbClr val="00B050">
              <a:alpha val="3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210" name="TextBox 1"/>
          <p:cNvSpPr txBox="1">
            <a:spLocks noChangeArrowheads="1"/>
          </p:cNvSpPr>
          <p:nvPr/>
        </p:nvSpPr>
        <p:spPr bwMode="auto">
          <a:xfrm>
            <a:off x="304800" y="1095375"/>
            <a:ext cx="62690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Book Antiqua" pitchFamily="18" charset="0"/>
                <a:cs typeface="Arial" charset="0"/>
              </a:defRPr>
            </a:lvl1pPr>
            <a:lvl2pPr marL="742950" indent="-285750" eaLnBrk="0" hangingPunct="0">
              <a:defRPr>
                <a:solidFill>
                  <a:schemeClr val="tx1"/>
                </a:solidFill>
                <a:latin typeface="Book Antiqua" pitchFamily="18" charset="0"/>
                <a:cs typeface="Arial" charset="0"/>
              </a:defRPr>
            </a:lvl2pPr>
            <a:lvl3pPr marL="1143000" indent="-228600" eaLnBrk="0" hangingPunct="0">
              <a:defRPr>
                <a:solidFill>
                  <a:schemeClr val="tx1"/>
                </a:solidFill>
                <a:latin typeface="Book Antiqua" pitchFamily="18" charset="0"/>
                <a:cs typeface="Arial" charset="0"/>
              </a:defRPr>
            </a:lvl3pPr>
            <a:lvl4pPr marL="1600200" indent="-228600" eaLnBrk="0" hangingPunct="0">
              <a:defRPr>
                <a:solidFill>
                  <a:schemeClr val="tx1"/>
                </a:solidFill>
                <a:latin typeface="Book Antiqua" pitchFamily="18" charset="0"/>
                <a:cs typeface="Arial" charset="0"/>
              </a:defRPr>
            </a:lvl4pPr>
            <a:lvl5pPr marL="2057400" indent="-228600" eaLnBrk="0" hangingPunct="0">
              <a:defRPr>
                <a:solidFill>
                  <a:schemeClr val="tx1"/>
                </a:solidFill>
                <a:latin typeface="Book Antiqua" pitchFamily="18" charset="0"/>
                <a:cs typeface="Arial" charset="0"/>
              </a:defRPr>
            </a:lvl5pPr>
            <a:lvl6pPr marL="2514600" indent="-228600" eaLnBrk="0" fontAlgn="base" hangingPunct="0">
              <a:spcBef>
                <a:spcPct val="0"/>
              </a:spcBef>
              <a:spcAft>
                <a:spcPct val="0"/>
              </a:spcAft>
              <a:defRPr>
                <a:solidFill>
                  <a:schemeClr val="tx1"/>
                </a:solidFill>
                <a:latin typeface="Book Antiqua" pitchFamily="18" charset="0"/>
                <a:cs typeface="Arial" charset="0"/>
              </a:defRPr>
            </a:lvl6pPr>
            <a:lvl7pPr marL="2971800" indent="-228600" eaLnBrk="0" fontAlgn="base" hangingPunct="0">
              <a:spcBef>
                <a:spcPct val="0"/>
              </a:spcBef>
              <a:spcAft>
                <a:spcPct val="0"/>
              </a:spcAft>
              <a:defRPr>
                <a:solidFill>
                  <a:schemeClr val="tx1"/>
                </a:solidFill>
                <a:latin typeface="Book Antiqua" pitchFamily="18" charset="0"/>
                <a:cs typeface="Arial" charset="0"/>
              </a:defRPr>
            </a:lvl7pPr>
            <a:lvl8pPr marL="3429000" indent="-228600" eaLnBrk="0" fontAlgn="base" hangingPunct="0">
              <a:spcBef>
                <a:spcPct val="0"/>
              </a:spcBef>
              <a:spcAft>
                <a:spcPct val="0"/>
              </a:spcAft>
              <a:defRPr>
                <a:solidFill>
                  <a:schemeClr val="tx1"/>
                </a:solidFill>
                <a:latin typeface="Book Antiqua" pitchFamily="18" charset="0"/>
                <a:cs typeface="Arial" charset="0"/>
              </a:defRPr>
            </a:lvl8pPr>
            <a:lvl9pPr marL="3886200" indent="-228600" eaLnBrk="0" fontAlgn="base" hangingPunct="0">
              <a:spcBef>
                <a:spcPct val="0"/>
              </a:spcBef>
              <a:spcAft>
                <a:spcPct val="0"/>
              </a:spcAft>
              <a:defRPr>
                <a:solidFill>
                  <a:schemeClr val="tx1"/>
                </a:solidFill>
                <a:latin typeface="Book Antiqua" pitchFamily="18" charset="0"/>
                <a:cs typeface="Arial" charset="0"/>
              </a:defRPr>
            </a:lvl9pPr>
          </a:lstStyle>
          <a:p>
            <a:pPr eaLnBrk="1" hangingPunct="1"/>
            <a:r>
              <a:rPr lang="en-US" altLang="en-US" sz="2400">
                <a:solidFill>
                  <a:schemeClr val="bg1"/>
                </a:solidFill>
              </a:rPr>
              <a:t>Vectors </a:t>
            </a:r>
            <a:r>
              <a:rPr lang="en-US" altLang="en-US" sz="2400" b="1" i="1">
                <a:solidFill>
                  <a:schemeClr val="bg1"/>
                </a:solidFill>
              </a:rPr>
              <a:t>u</a:t>
            </a:r>
            <a:r>
              <a:rPr lang="en-US" altLang="en-US" sz="2400">
                <a:solidFill>
                  <a:schemeClr val="bg1"/>
                </a:solidFill>
              </a:rPr>
              <a:t> and </a:t>
            </a:r>
            <a:r>
              <a:rPr lang="en-US" altLang="en-US" sz="2400" b="1" i="1">
                <a:solidFill>
                  <a:schemeClr val="bg1"/>
                </a:solidFill>
              </a:rPr>
              <a:t>b</a:t>
            </a:r>
            <a:r>
              <a:rPr lang="en-US" altLang="en-US" sz="2400">
                <a:solidFill>
                  <a:schemeClr val="bg1"/>
                </a:solidFill>
              </a:rPr>
              <a:t> are not parallel to each other</a:t>
            </a:r>
          </a:p>
        </p:txBody>
      </p:sp>
      <p:sp>
        <p:nvSpPr>
          <p:cNvPr id="51211" name="TextBox 13"/>
          <p:cNvSpPr txBox="1">
            <a:spLocks noChangeArrowheads="1"/>
          </p:cNvSpPr>
          <p:nvPr/>
        </p:nvSpPr>
        <p:spPr bwMode="auto">
          <a:xfrm>
            <a:off x="304800" y="2720975"/>
            <a:ext cx="3532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Book Antiqua" pitchFamily="18" charset="0"/>
                <a:cs typeface="Arial" charset="0"/>
              </a:defRPr>
            </a:lvl1pPr>
            <a:lvl2pPr marL="742950" indent="-285750" eaLnBrk="0" hangingPunct="0">
              <a:defRPr>
                <a:solidFill>
                  <a:schemeClr val="tx1"/>
                </a:solidFill>
                <a:latin typeface="Book Antiqua" pitchFamily="18" charset="0"/>
                <a:cs typeface="Arial" charset="0"/>
              </a:defRPr>
            </a:lvl2pPr>
            <a:lvl3pPr marL="1143000" indent="-228600" eaLnBrk="0" hangingPunct="0">
              <a:defRPr>
                <a:solidFill>
                  <a:schemeClr val="tx1"/>
                </a:solidFill>
                <a:latin typeface="Book Antiqua" pitchFamily="18" charset="0"/>
                <a:cs typeface="Arial" charset="0"/>
              </a:defRPr>
            </a:lvl3pPr>
            <a:lvl4pPr marL="1600200" indent="-228600" eaLnBrk="0" hangingPunct="0">
              <a:defRPr>
                <a:solidFill>
                  <a:schemeClr val="tx1"/>
                </a:solidFill>
                <a:latin typeface="Book Antiqua" pitchFamily="18" charset="0"/>
                <a:cs typeface="Arial" charset="0"/>
              </a:defRPr>
            </a:lvl4pPr>
            <a:lvl5pPr marL="2057400" indent="-228600" eaLnBrk="0" hangingPunct="0">
              <a:defRPr>
                <a:solidFill>
                  <a:schemeClr val="tx1"/>
                </a:solidFill>
                <a:latin typeface="Book Antiqua" pitchFamily="18" charset="0"/>
                <a:cs typeface="Arial" charset="0"/>
              </a:defRPr>
            </a:lvl5pPr>
            <a:lvl6pPr marL="2514600" indent="-228600" eaLnBrk="0" fontAlgn="base" hangingPunct="0">
              <a:spcBef>
                <a:spcPct val="0"/>
              </a:spcBef>
              <a:spcAft>
                <a:spcPct val="0"/>
              </a:spcAft>
              <a:defRPr>
                <a:solidFill>
                  <a:schemeClr val="tx1"/>
                </a:solidFill>
                <a:latin typeface="Book Antiqua" pitchFamily="18" charset="0"/>
                <a:cs typeface="Arial" charset="0"/>
              </a:defRPr>
            </a:lvl6pPr>
            <a:lvl7pPr marL="2971800" indent="-228600" eaLnBrk="0" fontAlgn="base" hangingPunct="0">
              <a:spcBef>
                <a:spcPct val="0"/>
              </a:spcBef>
              <a:spcAft>
                <a:spcPct val="0"/>
              </a:spcAft>
              <a:defRPr>
                <a:solidFill>
                  <a:schemeClr val="tx1"/>
                </a:solidFill>
                <a:latin typeface="Book Antiqua" pitchFamily="18" charset="0"/>
                <a:cs typeface="Arial" charset="0"/>
              </a:defRPr>
            </a:lvl7pPr>
            <a:lvl8pPr marL="3429000" indent="-228600" eaLnBrk="0" fontAlgn="base" hangingPunct="0">
              <a:spcBef>
                <a:spcPct val="0"/>
              </a:spcBef>
              <a:spcAft>
                <a:spcPct val="0"/>
              </a:spcAft>
              <a:defRPr>
                <a:solidFill>
                  <a:schemeClr val="tx1"/>
                </a:solidFill>
                <a:latin typeface="Book Antiqua" pitchFamily="18" charset="0"/>
                <a:cs typeface="Arial" charset="0"/>
              </a:defRPr>
            </a:lvl8pPr>
            <a:lvl9pPr marL="3886200" indent="-228600" eaLnBrk="0" fontAlgn="base" hangingPunct="0">
              <a:spcBef>
                <a:spcPct val="0"/>
              </a:spcBef>
              <a:spcAft>
                <a:spcPct val="0"/>
              </a:spcAft>
              <a:defRPr>
                <a:solidFill>
                  <a:schemeClr val="tx1"/>
                </a:solidFill>
                <a:latin typeface="Book Antiqua" pitchFamily="18" charset="0"/>
                <a:cs typeface="Arial" charset="0"/>
              </a:defRPr>
            </a:lvl9pPr>
          </a:lstStyle>
          <a:p>
            <a:pPr eaLnBrk="1" hangingPunct="1"/>
            <a:r>
              <a:rPr lang="en-US" altLang="en-US" sz="2400">
                <a:solidFill>
                  <a:schemeClr val="bg1"/>
                </a:solidFill>
              </a:rPr>
              <a:t>Nonzero kinetic helicity:</a:t>
            </a:r>
          </a:p>
        </p:txBody>
      </p:sp>
      <p:sp>
        <p:nvSpPr>
          <p:cNvPr id="51212" name="TextBox 14"/>
          <p:cNvSpPr txBox="1">
            <a:spLocks noChangeArrowheads="1"/>
          </p:cNvSpPr>
          <p:nvPr/>
        </p:nvSpPr>
        <p:spPr bwMode="auto">
          <a:xfrm>
            <a:off x="717550" y="3579813"/>
            <a:ext cx="22875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Book Antiqua" pitchFamily="18" charset="0"/>
                <a:cs typeface="Arial" charset="0"/>
              </a:defRPr>
            </a:lvl1pPr>
            <a:lvl2pPr marL="742950" indent="-285750" eaLnBrk="0" hangingPunct="0">
              <a:defRPr>
                <a:solidFill>
                  <a:schemeClr val="tx1"/>
                </a:solidFill>
                <a:latin typeface="Book Antiqua" pitchFamily="18" charset="0"/>
                <a:cs typeface="Arial" charset="0"/>
              </a:defRPr>
            </a:lvl2pPr>
            <a:lvl3pPr marL="1143000" indent="-228600" eaLnBrk="0" hangingPunct="0">
              <a:defRPr>
                <a:solidFill>
                  <a:schemeClr val="tx1"/>
                </a:solidFill>
                <a:latin typeface="Book Antiqua" pitchFamily="18" charset="0"/>
                <a:cs typeface="Arial" charset="0"/>
              </a:defRPr>
            </a:lvl3pPr>
            <a:lvl4pPr marL="1600200" indent="-228600" eaLnBrk="0" hangingPunct="0">
              <a:defRPr>
                <a:solidFill>
                  <a:schemeClr val="tx1"/>
                </a:solidFill>
                <a:latin typeface="Book Antiqua" pitchFamily="18" charset="0"/>
                <a:cs typeface="Arial" charset="0"/>
              </a:defRPr>
            </a:lvl4pPr>
            <a:lvl5pPr marL="2057400" indent="-228600" eaLnBrk="0" hangingPunct="0">
              <a:defRPr>
                <a:solidFill>
                  <a:schemeClr val="tx1"/>
                </a:solidFill>
                <a:latin typeface="Book Antiqua" pitchFamily="18" charset="0"/>
                <a:cs typeface="Arial" charset="0"/>
              </a:defRPr>
            </a:lvl5pPr>
            <a:lvl6pPr marL="2514600" indent="-228600" eaLnBrk="0" fontAlgn="base" hangingPunct="0">
              <a:spcBef>
                <a:spcPct val="0"/>
              </a:spcBef>
              <a:spcAft>
                <a:spcPct val="0"/>
              </a:spcAft>
              <a:defRPr>
                <a:solidFill>
                  <a:schemeClr val="tx1"/>
                </a:solidFill>
                <a:latin typeface="Book Antiqua" pitchFamily="18" charset="0"/>
                <a:cs typeface="Arial" charset="0"/>
              </a:defRPr>
            </a:lvl6pPr>
            <a:lvl7pPr marL="2971800" indent="-228600" eaLnBrk="0" fontAlgn="base" hangingPunct="0">
              <a:spcBef>
                <a:spcPct val="0"/>
              </a:spcBef>
              <a:spcAft>
                <a:spcPct val="0"/>
              </a:spcAft>
              <a:defRPr>
                <a:solidFill>
                  <a:schemeClr val="tx1"/>
                </a:solidFill>
                <a:latin typeface="Book Antiqua" pitchFamily="18" charset="0"/>
                <a:cs typeface="Arial" charset="0"/>
              </a:defRPr>
            </a:lvl7pPr>
            <a:lvl8pPr marL="3429000" indent="-228600" eaLnBrk="0" fontAlgn="base" hangingPunct="0">
              <a:spcBef>
                <a:spcPct val="0"/>
              </a:spcBef>
              <a:spcAft>
                <a:spcPct val="0"/>
              </a:spcAft>
              <a:defRPr>
                <a:solidFill>
                  <a:schemeClr val="tx1"/>
                </a:solidFill>
                <a:latin typeface="Book Antiqua" pitchFamily="18" charset="0"/>
                <a:cs typeface="Arial" charset="0"/>
              </a:defRPr>
            </a:lvl8pPr>
            <a:lvl9pPr marL="3886200" indent="-228600" eaLnBrk="0" fontAlgn="base" hangingPunct="0">
              <a:spcBef>
                <a:spcPct val="0"/>
              </a:spcBef>
              <a:spcAft>
                <a:spcPct val="0"/>
              </a:spcAft>
              <a:defRPr>
                <a:solidFill>
                  <a:schemeClr val="tx1"/>
                </a:solidFill>
                <a:latin typeface="Book Antiqua" pitchFamily="18" charset="0"/>
                <a:cs typeface="Arial" charset="0"/>
              </a:defRPr>
            </a:lvl9pPr>
          </a:lstStyle>
          <a:p>
            <a:pPr eaLnBrk="1" hangingPunct="1"/>
            <a:r>
              <a:rPr lang="en-US" altLang="en-US" sz="2400" dirty="0">
                <a:solidFill>
                  <a:schemeClr val="bg1"/>
                </a:solidFill>
              </a:rPr>
              <a:t>Nonzero </a:t>
            </a:r>
            <a:r>
              <a:rPr lang="en-US" altLang="en-US" sz="2400" dirty="0">
                <a:solidFill>
                  <a:srgbClr val="C00000"/>
                </a:solidFill>
              </a:rPr>
              <a:t>mean </a:t>
            </a:r>
          </a:p>
          <a:p>
            <a:pPr eaLnBrk="1" hangingPunct="1"/>
            <a:r>
              <a:rPr lang="en-US" altLang="en-US" sz="2400" dirty="0">
                <a:solidFill>
                  <a:schemeClr val="bg1"/>
                </a:solidFill>
              </a:rPr>
              <a:t>electric field:</a:t>
            </a:r>
          </a:p>
        </p:txBody>
      </p:sp>
      <p:pic>
        <p:nvPicPr>
          <p:cNvPr id="5121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1400" y="1174750"/>
            <a:ext cx="1500188" cy="347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4"/>
          <p:cNvSpPr txBox="1">
            <a:spLocks noChangeArrowheads="1"/>
          </p:cNvSpPr>
          <p:nvPr/>
        </p:nvSpPr>
        <p:spPr bwMode="auto">
          <a:xfrm>
            <a:off x="152400" y="4584701"/>
            <a:ext cx="4116388" cy="1938992"/>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Book Antiqua" pitchFamily="18" charset="0"/>
                <a:cs typeface="Arial" charset="0"/>
              </a:defRPr>
            </a:lvl1pPr>
            <a:lvl2pPr marL="742950" indent="-285750" eaLnBrk="0" hangingPunct="0">
              <a:defRPr>
                <a:solidFill>
                  <a:schemeClr val="tx1"/>
                </a:solidFill>
                <a:latin typeface="Book Antiqua" pitchFamily="18" charset="0"/>
                <a:cs typeface="Arial" charset="0"/>
              </a:defRPr>
            </a:lvl2pPr>
            <a:lvl3pPr marL="1143000" indent="-228600" eaLnBrk="0" hangingPunct="0">
              <a:defRPr>
                <a:solidFill>
                  <a:schemeClr val="tx1"/>
                </a:solidFill>
                <a:latin typeface="Book Antiqua" pitchFamily="18" charset="0"/>
                <a:cs typeface="Arial" charset="0"/>
              </a:defRPr>
            </a:lvl3pPr>
            <a:lvl4pPr marL="1600200" indent="-228600" eaLnBrk="0" hangingPunct="0">
              <a:defRPr>
                <a:solidFill>
                  <a:schemeClr val="tx1"/>
                </a:solidFill>
                <a:latin typeface="Book Antiqua" pitchFamily="18" charset="0"/>
                <a:cs typeface="Arial" charset="0"/>
              </a:defRPr>
            </a:lvl4pPr>
            <a:lvl5pPr marL="2057400" indent="-228600" eaLnBrk="0" hangingPunct="0">
              <a:defRPr>
                <a:solidFill>
                  <a:schemeClr val="tx1"/>
                </a:solidFill>
                <a:latin typeface="Book Antiqua" pitchFamily="18" charset="0"/>
                <a:cs typeface="Arial" charset="0"/>
              </a:defRPr>
            </a:lvl5pPr>
            <a:lvl6pPr marL="2514600" indent="-228600" eaLnBrk="0" fontAlgn="base" hangingPunct="0">
              <a:spcBef>
                <a:spcPct val="0"/>
              </a:spcBef>
              <a:spcAft>
                <a:spcPct val="0"/>
              </a:spcAft>
              <a:defRPr>
                <a:solidFill>
                  <a:schemeClr val="tx1"/>
                </a:solidFill>
                <a:latin typeface="Book Antiqua" pitchFamily="18" charset="0"/>
                <a:cs typeface="Arial" charset="0"/>
              </a:defRPr>
            </a:lvl6pPr>
            <a:lvl7pPr marL="2971800" indent="-228600" eaLnBrk="0" fontAlgn="base" hangingPunct="0">
              <a:spcBef>
                <a:spcPct val="0"/>
              </a:spcBef>
              <a:spcAft>
                <a:spcPct val="0"/>
              </a:spcAft>
              <a:defRPr>
                <a:solidFill>
                  <a:schemeClr val="tx1"/>
                </a:solidFill>
                <a:latin typeface="Book Antiqua" pitchFamily="18" charset="0"/>
                <a:cs typeface="Arial" charset="0"/>
              </a:defRPr>
            </a:lvl7pPr>
            <a:lvl8pPr marL="3429000" indent="-228600" eaLnBrk="0" fontAlgn="base" hangingPunct="0">
              <a:spcBef>
                <a:spcPct val="0"/>
              </a:spcBef>
              <a:spcAft>
                <a:spcPct val="0"/>
              </a:spcAft>
              <a:defRPr>
                <a:solidFill>
                  <a:schemeClr val="tx1"/>
                </a:solidFill>
                <a:latin typeface="Book Antiqua" pitchFamily="18" charset="0"/>
                <a:cs typeface="Arial" charset="0"/>
              </a:defRPr>
            </a:lvl8pPr>
            <a:lvl9pPr marL="3886200" indent="-228600" eaLnBrk="0" fontAlgn="base" hangingPunct="0">
              <a:spcBef>
                <a:spcPct val="0"/>
              </a:spcBef>
              <a:spcAft>
                <a:spcPct val="0"/>
              </a:spcAft>
              <a:defRPr>
                <a:solidFill>
                  <a:schemeClr val="tx1"/>
                </a:solidFill>
                <a:latin typeface="Book Antiqua" pitchFamily="18" charset="0"/>
                <a:cs typeface="Arial" charset="0"/>
              </a:defRPr>
            </a:lvl9pPr>
          </a:lstStyle>
          <a:p>
            <a:pPr eaLnBrk="1" hangingPunct="1"/>
            <a:r>
              <a:rPr lang="en-US" altLang="en-US" sz="2400" dirty="0" smtClean="0">
                <a:solidFill>
                  <a:schemeClr val="bg1"/>
                </a:solidFill>
              </a:rPr>
              <a:t>Direction of </a:t>
            </a:r>
            <a:r>
              <a:rPr lang="en-US" altLang="en-US" sz="2400" dirty="0" smtClean="0">
                <a:solidFill>
                  <a:srgbClr val="C00000"/>
                </a:solidFill>
              </a:rPr>
              <a:t>this electric field </a:t>
            </a:r>
            <a:r>
              <a:rPr lang="en-US" altLang="en-US" sz="2400" dirty="0" smtClean="0">
                <a:solidFill>
                  <a:schemeClr val="bg1"/>
                </a:solidFill>
              </a:rPr>
              <a:t>does </a:t>
            </a:r>
            <a:r>
              <a:rPr lang="en-US" altLang="en-US" sz="2400" b="1" dirty="0" smtClean="0">
                <a:solidFill>
                  <a:srgbClr val="C00000"/>
                </a:solidFill>
              </a:rPr>
              <a:t>NOT</a:t>
            </a:r>
            <a:r>
              <a:rPr lang="en-US" altLang="en-US" sz="2400" dirty="0" smtClean="0">
                <a:solidFill>
                  <a:schemeClr val="bg1"/>
                </a:solidFill>
              </a:rPr>
              <a:t> depend on the </a:t>
            </a:r>
            <a:r>
              <a:rPr lang="en-US" altLang="en-US" sz="2400" b="1" i="1" dirty="0" smtClean="0">
                <a:solidFill>
                  <a:schemeClr val="bg1"/>
                </a:solidFill>
              </a:rPr>
              <a:t>k</a:t>
            </a:r>
            <a:r>
              <a:rPr lang="en-US" altLang="en-US" sz="2400" dirty="0" smtClean="0">
                <a:solidFill>
                  <a:schemeClr val="bg1"/>
                </a:solidFill>
              </a:rPr>
              <a:t>-vector, but on </a:t>
            </a:r>
            <a:r>
              <a:rPr lang="en-US" altLang="en-US" sz="2400" b="1" i="1" dirty="0" smtClean="0">
                <a:solidFill>
                  <a:schemeClr val="bg1"/>
                </a:solidFill>
              </a:rPr>
              <a:t>B</a:t>
            </a:r>
            <a:r>
              <a:rPr lang="en-US" altLang="en-US" sz="2400" dirty="0" smtClean="0">
                <a:solidFill>
                  <a:schemeClr val="bg1"/>
                </a:solidFill>
              </a:rPr>
              <a:t>-vector only: </a:t>
            </a:r>
            <a:r>
              <a:rPr lang="en-US" altLang="en-US" sz="2400" b="1" i="1" dirty="0" smtClean="0">
                <a:solidFill>
                  <a:schemeClr val="bg1"/>
                </a:solidFill>
              </a:rPr>
              <a:t>E</a:t>
            </a:r>
            <a:r>
              <a:rPr lang="en-US" altLang="en-US" sz="2400" dirty="0" smtClean="0">
                <a:solidFill>
                  <a:schemeClr val="bg1"/>
                </a:solidFill>
              </a:rPr>
              <a:t> rises as the turbulence energy &lt;</a:t>
            </a:r>
            <a:r>
              <a:rPr lang="en-US" altLang="en-US" sz="2400" i="1" dirty="0" smtClean="0">
                <a:solidFill>
                  <a:schemeClr val="bg1"/>
                </a:solidFill>
              </a:rPr>
              <a:t>b</a:t>
            </a:r>
            <a:r>
              <a:rPr lang="en-US" altLang="en-US" sz="2400" baseline="30000" dirty="0" smtClean="0">
                <a:solidFill>
                  <a:schemeClr val="bg1"/>
                </a:solidFill>
              </a:rPr>
              <a:t>2</a:t>
            </a:r>
            <a:r>
              <a:rPr lang="en-US" altLang="en-US" sz="2400" dirty="0" smtClean="0">
                <a:solidFill>
                  <a:schemeClr val="bg1"/>
                </a:solidFill>
              </a:rPr>
              <a:t>&gt; goes up</a:t>
            </a:r>
            <a:endParaRPr lang="en-US" altLang="en-US" sz="2400" dirty="0">
              <a:solidFill>
                <a:schemeClr val="bg1"/>
              </a:solidFill>
            </a:endParaRPr>
          </a:p>
        </p:txBody>
      </p:sp>
      <p:sp>
        <p:nvSpPr>
          <p:cNvPr id="15" name="Rectangle 14"/>
          <p:cNvSpPr/>
          <p:nvPr/>
        </p:nvSpPr>
        <p:spPr>
          <a:xfrm>
            <a:off x="5738161" y="6084162"/>
            <a:ext cx="3153427" cy="369332"/>
          </a:xfrm>
          <a:prstGeom prst="rect">
            <a:avLst/>
          </a:prstGeom>
        </p:spPr>
        <p:txBody>
          <a:bodyPr wrap="none">
            <a:spAutoFit/>
          </a:bodyPr>
          <a:lstStyle/>
          <a:p>
            <a:r>
              <a:rPr lang="en-US" dirty="0" smtClean="0">
                <a:solidFill>
                  <a:schemeClr val="bg1"/>
                </a:solidFill>
              </a:rPr>
              <a:t>Fleishman &amp; </a:t>
            </a:r>
            <a:r>
              <a:rPr lang="en-US" dirty="0" err="1" smtClean="0">
                <a:solidFill>
                  <a:schemeClr val="bg1"/>
                </a:solidFill>
              </a:rPr>
              <a:t>Toptygin</a:t>
            </a:r>
            <a:r>
              <a:rPr lang="en-US" dirty="0" smtClean="0">
                <a:solidFill>
                  <a:schemeClr val="bg1"/>
                </a:solidFill>
              </a:rPr>
              <a:t> (2013)</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6200" y="11113"/>
            <a:ext cx="9067800" cy="1143000"/>
          </a:xfrm>
        </p:spPr>
        <p:txBody>
          <a:bodyPr/>
          <a:lstStyle/>
          <a:p>
            <a:pPr eaLnBrk="1" fontAlgn="auto" hangingPunct="1">
              <a:spcAft>
                <a:spcPts val="0"/>
              </a:spcAft>
              <a:defRPr/>
            </a:pPr>
            <a:r>
              <a:rPr lang="en-US" dirty="0" smtClean="0">
                <a:solidFill>
                  <a:schemeClr val="bg1"/>
                </a:solidFill>
              </a:rPr>
              <a:t>Electric current &amp; solar flares</a:t>
            </a:r>
            <a:endParaRPr lang="en-US" dirty="0">
              <a:solidFill>
                <a:schemeClr val="bg1"/>
              </a:solidFill>
            </a:endParaRPr>
          </a:p>
        </p:txBody>
      </p:sp>
      <p:pic>
        <p:nvPicPr>
          <p:cNvPr id="52228" name="Picture 2" descr="C:\MyPapers\Confer\2016_Dubrovnik\fig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0353"/>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85039"/>
            <a:ext cx="1362075"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2075" y="4027714"/>
            <a:ext cx="3429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1" name="Picture 7"/>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5680126" y="1427389"/>
            <a:ext cx="3395294" cy="2763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829013" y="6268828"/>
            <a:ext cx="1359668" cy="369332"/>
          </a:xfrm>
          <a:prstGeom prst="rect">
            <a:avLst/>
          </a:prstGeom>
        </p:spPr>
        <p:txBody>
          <a:bodyPr wrap="none">
            <a:spAutoFit/>
          </a:bodyPr>
          <a:lstStyle/>
          <a:p>
            <a:r>
              <a:rPr lang="en-US" dirty="0" smtClean="0">
                <a:solidFill>
                  <a:schemeClr val="bg1"/>
                </a:solidFill>
              </a:rPr>
              <a:t>Benz (2008)</a:t>
            </a:r>
            <a:endParaRPr lang="en-US" dirty="0">
              <a:solidFill>
                <a:schemeClr val="bg1"/>
              </a:solidFill>
            </a:endParaRPr>
          </a:p>
        </p:txBody>
      </p:sp>
      <p:sp>
        <p:nvSpPr>
          <p:cNvPr id="8" name="Rectangle 7"/>
          <p:cNvSpPr/>
          <p:nvPr/>
        </p:nvSpPr>
        <p:spPr>
          <a:xfrm>
            <a:off x="6818050" y="4800600"/>
            <a:ext cx="2161169" cy="369332"/>
          </a:xfrm>
          <a:prstGeom prst="rect">
            <a:avLst/>
          </a:prstGeom>
        </p:spPr>
        <p:txBody>
          <a:bodyPr wrap="none">
            <a:spAutoFit/>
          </a:bodyPr>
          <a:lstStyle/>
          <a:p>
            <a:r>
              <a:rPr lang="en-US" dirty="0" smtClean="0">
                <a:solidFill>
                  <a:schemeClr val="bg1"/>
                </a:solidFill>
              </a:rPr>
              <a:t>Solanki et al. (2003)</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6200" y="11113"/>
            <a:ext cx="9067800" cy="1143000"/>
          </a:xfrm>
        </p:spPr>
        <p:txBody>
          <a:bodyPr>
            <a:normAutofit fontScale="90000"/>
          </a:bodyPr>
          <a:lstStyle/>
          <a:p>
            <a:pPr eaLnBrk="1" fontAlgn="auto" hangingPunct="1">
              <a:spcAft>
                <a:spcPts val="0"/>
              </a:spcAft>
              <a:defRPr/>
            </a:pPr>
            <a:r>
              <a:rPr lang="en-US" dirty="0" smtClean="0">
                <a:solidFill>
                  <a:schemeClr val="bg1"/>
                </a:solidFill>
              </a:rPr>
              <a:t>Association between X-ray emission and photospheric currents.</a:t>
            </a:r>
            <a:endParaRPr lang="en-US" dirty="0">
              <a:solidFill>
                <a:schemeClr val="bg1"/>
              </a:solidFill>
            </a:endParaRPr>
          </a:p>
        </p:txBody>
      </p:sp>
      <p:pic>
        <p:nvPicPr>
          <p:cNvPr id="54276"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400" y="1150701"/>
            <a:ext cx="7394527" cy="5328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818051" y="6372322"/>
            <a:ext cx="2138727" cy="369332"/>
          </a:xfrm>
          <a:prstGeom prst="rect">
            <a:avLst/>
          </a:prstGeom>
        </p:spPr>
        <p:txBody>
          <a:bodyPr wrap="none">
            <a:spAutoFit/>
          </a:bodyPr>
          <a:lstStyle/>
          <a:p>
            <a:r>
              <a:rPr lang="en-US" dirty="0" smtClean="0">
                <a:solidFill>
                  <a:schemeClr val="bg1"/>
                </a:solidFill>
              </a:rPr>
              <a:t>Musset et al. (2015)</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3500" y="228600"/>
            <a:ext cx="9067800" cy="1143000"/>
          </a:xfrm>
        </p:spPr>
        <p:txBody>
          <a:bodyPr>
            <a:normAutofit fontScale="90000"/>
          </a:bodyPr>
          <a:lstStyle/>
          <a:p>
            <a:pPr eaLnBrk="1" fontAlgn="auto" hangingPunct="1">
              <a:spcAft>
                <a:spcPts val="0"/>
              </a:spcAft>
              <a:defRPr/>
            </a:pPr>
            <a:r>
              <a:rPr lang="en-US" dirty="0" smtClean="0">
                <a:solidFill>
                  <a:schemeClr val="bg1"/>
                </a:solidFill>
              </a:rPr>
              <a:t>Evolution of the photospheric current at the course of flare </a:t>
            </a:r>
            <a:endParaRPr lang="en-US" dirty="0">
              <a:solidFill>
                <a:schemeClr val="bg1"/>
              </a:solidFill>
            </a:endParaRPr>
          </a:p>
        </p:txBody>
      </p:sp>
      <p:pic>
        <p:nvPicPr>
          <p:cNvPr id="5325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2514600"/>
            <a:ext cx="8739384" cy="2721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818051" y="6372322"/>
            <a:ext cx="2138727" cy="369332"/>
          </a:xfrm>
          <a:prstGeom prst="rect">
            <a:avLst/>
          </a:prstGeom>
        </p:spPr>
        <p:txBody>
          <a:bodyPr wrap="none">
            <a:spAutoFit/>
          </a:bodyPr>
          <a:lstStyle/>
          <a:p>
            <a:r>
              <a:rPr lang="en-US" dirty="0" smtClean="0">
                <a:solidFill>
                  <a:schemeClr val="bg1"/>
                </a:solidFill>
              </a:rPr>
              <a:t>Musset et al. (2015)</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28600" y="457200"/>
            <a:ext cx="9067800" cy="1143000"/>
          </a:xfrm>
        </p:spPr>
        <p:txBody>
          <a:bodyPr/>
          <a:lstStyle/>
          <a:p>
            <a:pPr eaLnBrk="1" fontAlgn="auto" hangingPunct="1">
              <a:spcAft>
                <a:spcPts val="0"/>
              </a:spcAft>
              <a:defRPr/>
            </a:pPr>
            <a:r>
              <a:rPr lang="en-US" dirty="0" smtClean="0">
                <a:solidFill>
                  <a:schemeClr val="bg1"/>
                </a:solidFill>
              </a:rPr>
              <a:t>Summary</a:t>
            </a:r>
            <a:endParaRPr lang="en-US" dirty="0">
              <a:solidFill>
                <a:schemeClr val="bg1"/>
              </a:solidFill>
            </a:endParaRPr>
          </a:p>
        </p:txBody>
      </p:sp>
      <p:sp>
        <p:nvSpPr>
          <p:cNvPr id="2" name="Content Placeholder 1"/>
          <p:cNvSpPr>
            <a:spLocks noGrp="1"/>
          </p:cNvSpPr>
          <p:nvPr>
            <p:ph idx="1"/>
          </p:nvPr>
        </p:nvSpPr>
        <p:spPr>
          <a:xfrm>
            <a:off x="457200" y="1981200"/>
            <a:ext cx="8229600" cy="4327525"/>
          </a:xfrm>
        </p:spPr>
        <p:txBody>
          <a:bodyPr>
            <a:normAutofit/>
          </a:bodyPr>
          <a:lstStyle/>
          <a:p>
            <a:pPr marL="548640" indent="-411480" algn="just" eaLnBrk="1" fontAlgn="auto" hangingPunct="1">
              <a:spcAft>
                <a:spcPts val="0"/>
              </a:spcAft>
              <a:buClr>
                <a:schemeClr val="tx1">
                  <a:shade val="95000"/>
                </a:schemeClr>
              </a:buClr>
              <a:buFont typeface="Wingdings 2"/>
              <a:buChar char=""/>
              <a:defRPr/>
            </a:pPr>
            <a:r>
              <a:rPr lang="en-US" altLang="en-US" i="1" dirty="0" smtClean="0">
                <a:solidFill>
                  <a:srgbClr val="C00000"/>
                </a:solidFill>
              </a:rPr>
              <a:t>“A </a:t>
            </a:r>
            <a:r>
              <a:rPr lang="en-US" altLang="en-US" i="1" dirty="0">
                <a:solidFill>
                  <a:srgbClr val="C00000"/>
                </a:solidFill>
              </a:rPr>
              <a:t>description in terms of currents is possible, and often physically more interesting than a description in terms of magnetic </a:t>
            </a:r>
            <a:r>
              <a:rPr lang="en-US" altLang="en-US" i="1" dirty="0" smtClean="0">
                <a:solidFill>
                  <a:srgbClr val="C00000"/>
                </a:solidFill>
              </a:rPr>
              <a:t>field.” </a:t>
            </a:r>
            <a:r>
              <a:rPr lang="en-US" altLang="en-US" i="1" dirty="0" smtClean="0">
                <a:solidFill>
                  <a:srgbClr val="C00000"/>
                </a:solidFill>
              </a:rPr>
              <a:t>???</a:t>
            </a:r>
            <a:endParaRPr lang="en-US" altLang="en-US" i="1" dirty="0" smtClean="0">
              <a:solidFill>
                <a:srgbClr val="C00000"/>
              </a:solidFill>
            </a:endParaRPr>
          </a:p>
          <a:p>
            <a:pPr marL="548640" indent="-411480" algn="just" eaLnBrk="1" fontAlgn="auto" hangingPunct="1">
              <a:spcAft>
                <a:spcPts val="0"/>
              </a:spcAft>
              <a:buClr>
                <a:schemeClr val="tx1">
                  <a:shade val="95000"/>
                </a:schemeClr>
              </a:buClr>
              <a:buFont typeface="Wingdings 2"/>
              <a:buChar char=""/>
              <a:defRPr/>
            </a:pPr>
            <a:endParaRPr lang="en-US" altLang="en-US" i="1" dirty="0" smtClean="0">
              <a:solidFill>
                <a:srgbClr val="C00000"/>
              </a:solidFill>
            </a:endParaRPr>
          </a:p>
          <a:p>
            <a:pPr marL="548640" indent="-411480" algn="just" eaLnBrk="1" fontAlgn="auto" hangingPunct="1">
              <a:spcAft>
                <a:spcPts val="0"/>
              </a:spcAft>
              <a:buClr>
                <a:schemeClr val="tx1">
                  <a:shade val="95000"/>
                </a:schemeClr>
              </a:buClr>
              <a:buFont typeface="Wingdings 2"/>
              <a:buChar char=""/>
              <a:defRPr/>
            </a:pPr>
            <a:r>
              <a:rPr lang="en-US" b="1" i="1" dirty="0" smtClean="0">
                <a:solidFill>
                  <a:srgbClr val="C00000"/>
                </a:solidFill>
              </a:rPr>
              <a:t>Considering the electric current in addition to the magnetic field is essential to address many fundamental </a:t>
            </a:r>
            <a:r>
              <a:rPr lang="en-US" b="1" i="1" smtClean="0">
                <a:solidFill>
                  <a:srgbClr val="C00000"/>
                </a:solidFill>
              </a:rPr>
              <a:t>physical </a:t>
            </a:r>
            <a:r>
              <a:rPr lang="en-US" b="1" i="1" smtClean="0">
                <a:solidFill>
                  <a:srgbClr val="C00000"/>
                </a:solidFill>
              </a:rPr>
              <a:t>problems!!!</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6200" y="11113"/>
            <a:ext cx="9067800" cy="1143000"/>
          </a:xfrm>
        </p:spPr>
        <p:txBody>
          <a:bodyPr>
            <a:normAutofit fontScale="90000"/>
          </a:bodyPr>
          <a:lstStyle/>
          <a:p>
            <a:pPr eaLnBrk="1" fontAlgn="auto" hangingPunct="1">
              <a:spcAft>
                <a:spcPts val="0"/>
              </a:spcAft>
              <a:defRPr/>
            </a:pPr>
            <a:r>
              <a:rPr lang="en-US" dirty="0" smtClean="0">
                <a:solidFill>
                  <a:schemeClr val="bg1"/>
                </a:solidFill>
              </a:rPr>
              <a:t>Height distribution of the plasma beta</a:t>
            </a:r>
            <a:endParaRPr lang="en-US" dirty="0">
              <a:solidFill>
                <a:schemeClr val="bg1"/>
              </a:solidFill>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57600" y="1295400"/>
            <a:ext cx="5211637" cy="531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867148"/>
            <a:ext cx="2593264" cy="2621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739" y="1257300"/>
            <a:ext cx="2651125"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6200" y="6488668"/>
            <a:ext cx="1616075" cy="369332"/>
          </a:xfrm>
          <a:prstGeom prst="rect">
            <a:avLst/>
          </a:prstGeom>
        </p:spPr>
        <p:txBody>
          <a:bodyPr wrap="square">
            <a:spAutoFit/>
          </a:bodyPr>
          <a:lstStyle/>
          <a:p>
            <a:r>
              <a:rPr lang="en-US" dirty="0" smtClean="0">
                <a:solidFill>
                  <a:schemeClr val="bg1"/>
                </a:solidFill>
              </a:rPr>
              <a:t>Gary (2001)</a:t>
            </a:r>
            <a:endParaRPr lang="en-US" dirty="0">
              <a:solidFill>
                <a:schemeClr val="bg1"/>
              </a:solidFill>
            </a:endParaRPr>
          </a:p>
        </p:txBody>
      </p:sp>
    </p:spTree>
    <p:extLst>
      <p:ext uri="{BB962C8B-B14F-4D97-AF65-F5344CB8AC3E}">
        <p14:creationId xmlns:p14="http://schemas.microsoft.com/office/powerpoint/2010/main" val="31323386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6200" y="11113"/>
            <a:ext cx="9067800" cy="1143000"/>
          </a:xfrm>
        </p:spPr>
        <p:txBody>
          <a:bodyPr>
            <a:normAutofit fontScale="90000"/>
          </a:bodyPr>
          <a:lstStyle/>
          <a:p>
            <a:pPr eaLnBrk="1" fontAlgn="auto" hangingPunct="1">
              <a:spcAft>
                <a:spcPts val="0"/>
              </a:spcAft>
              <a:defRPr/>
            </a:pPr>
            <a:r>
              <a:rPr lang="en-US" dirty="0" smtClean="0">
                <a:solidFill>
                  <a:schemeClr val="bg1"/>
                </a:solidFill>
              </a:rPr>
              <a:t>Magnetic field or electric current?</a:t>
            </a:r>
            <a:endParaRPr lang="en-US" dirty="0">
              <a:solidFill>
                <a:schemeClr val="bg1"/>
              </a:solidFill>
            </a:endParaRPr>
          </a:p>
        </p:txBody>
      </p:sp>
      <p:sp>
        <p:nvSpPr>
          <p:cNvPr id="33795" name="Content Placeholder 1"/>
          <p:cNvSpPr>
            <a:spLocks noGrp="1"/>
          </p:cNvSpPr>
          <p:nvPr>
            <p:ph idx="1"/>
          </p:nvPr>
        </p:nvSpPr>
        <p:spPr>
          <a:xfrm>
            <a:off x="533400" y="3048001"/>
            <a:ext cx="8229600" cy="3048000"/>
          </a:xfrm>
        </p:spPr>
        <p:txBody>
          <a:bodyPr/>
          <a:lstStyle/>
          <a:p>
            <a:pPr eaLnBrk="1" hangingPunct="1"/>
            <a:r>
              <a:rPr lang="en-US" altLang="en-US" dirty="0" smtClean="0">
                <a:solidFill>
                  <a:schemeClr val="bg1"/>
                </a:solidFill>
              </a:rPr>
              <a:t>“</a:t>
            </a:r>
            <a:r>
              <a:rPr lang="en-US" altLang="en-US" i="1" dirty="0" smtClean="0">
                <a:solidFill>
                  <a:srgbClr val="C00000"/>
                </a:solidFill>
              </a:rPr>
              <a:t>A description in terms of currents is possible, and often physically more interesting than a description in terms of magnetic field</a:t>
            </a:r>
            <a:r>
              <a:rPr lang="en-US" altLang="en-US" dirty="0" smtClean="0">
                <a:solidFill>
                  <a:schemeClr val="bg1"/>
                </a:solidFill>
              </a:rPr>
              <a:t>.”</a:t>
            </a:r>
          </a:p>
          <a:p>
            <a:pPr algn="r" eaLnBrk="1" hangingPunct="1"/>
            <a:r>
              <a:rPr lang="en-US" altLang="en-US" dirty="0" smtClean="0">
                <a:solidFill>
                  <a:schemeClr val="bg1"/>
                </a:solidFill>
              </a:rPr>
              <a:t>Alfven &amp; </a:t>
            </a:r>
            <a:r>
              <a:rPr lang="en-US" altLang="en-US" dirty="0" err="1" smtClean="0">
                <a:solidFill>
                  <a:schemeClr val="bg1"/>
                </a:solidFill>
              </a:rPr>
              <a:t>Carlqvist</a:t>
            </a:r>
            <a:r>
              <a:rPr lang="en-US" altLang="en-US" dirty="0" smtClean="0">
                <a:solidFill>
                  <a:schemeClr val="bg1"/>
                </a:solidFill>
              </a:rPr>
              <a:t> </a:t>
            </a:r>
          </a:p>
        </p:txBody>
      </p:sp>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499" y="1371600"/>
            <a:ext cx="3436219" cy="1371600"/>
          </a:xfrm>
          <a:prstGeom prst="rect">
            <a:avLst/>
          </a:prstGeom>
          <a:noFill/>
          <a:ln w="317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3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821" y="5029200"/>
            <a:ext cx="6565900" cy="82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5843814"/>
            <a:ext cx="3200400"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6200" y="11113"/>
            <a:ext cx="5810250" cy="1143000"/>
          </a:xfrm>
        </p:spPr>
        <p:txBody>
          <a:bodyPr>
            <a:normAutofit/>
          </a:bodyPr>
          <a:lstStyle/>
          <a:p>
            <a:pPr eaLnBrk="1" fontAlgn="auto" hangingPunct="1">
              <a:spcAft>
                <a:spcPts val="0"/>
              </a:spcAft>
              <a:defRPr/>
            </a:pPr>
            <a:r>
              <a:rPr lang="en-US" sz="3600" dirty="0" smtClean="0">
                <a:solidFill>
                  <a:schemeClr val="bg1"/>
                </a:solidFill>
              </a:rPr>
              <a:t>First measurement of </a:t>
            </a:r>
            <a:r>
              <a:rPr lang="en-US" sz="3600" i="1" dirty="0" err="1" smtClean="0">
                <a:solidFill>
                  <a:schemeClr val="bg1"/>
                </a:solidFill>
              </a:rPr>
              <a:t>j</a:t>
            </a:r>
            <a:r>
              <a:rPr lang="en-US" sz="3600" baseline="-25000" dirty="0" err="1" smtClean="0">
                <a:solidFill>
                  <a:schemeClr val="bg1"/>
                </a:solidFill>
              </a:rPr>
              <a:t>z</a:t>
            </a:r>
            <a:r>
              <a:rPr lang="en-US" sz="3600" dirty="0" smtClean="0">
                <a:solidFill>
                  <a:schemeClr val="bg1"/>
                </a:solidFill>
              </a:rPr>
              <a:t> </a:t>
            </a:r>
            <a:endParaRPr lang="en-US" sz="3600" dirty="0">
              <a:solidFill>
                <a:schemeClr val="bg1"/>
              </a:solidFill>
            </a:endParaRPr>
          </a:p>
        </p:txBody>
      </p:sp>
      <p:pic>
        <p:nvPicPr>
          <p:cNvPr id="3481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1143000"/>
            <a:ext cx="7096125" cy="52038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629400" y="6400800"/>
            <a:ext cx="2108269" cy="369332"/>
          </a:xfrm>
          <a:prstGeom prst="rect">
            <a:avLst/>
          </a:prstGeom>
        </p:spPr>
        <p:txBody>
          <a:bodyPr wrap="none">
            <a:spAutoFit/>
          </a:bodyPr>
          <a:lstStyle/>
          <a:p>
            <a:r>
              <a:rPr lang="en-US" altLang="en-US" dirty="0" err="1" smtClean="0">
                <a:solidFill>
                  <a:schemeClr val="bg1"/>
                </a:solidFill>
              </a:rPr>
              <a:t>Severny</a:t>
            </a:r>
            <a:r>
              <a:rPr lang="en-US" altLang="en-US" dirty="0" smtClean="0">
                <a:solidFill>
                  <a:schemeClr val="bg1"/>
                </a:solidFill>
              </a:rPr>
              <a:t> 1964, 1965</a:t>
            </a:r>
            <a:endParaRPr lang="en-US" dirty="0"/>
          </a:p>
        </p:txBody>
      </p:sp>
      <p:pic>
        <p:nvPicPr>
          <p:cNvPr id="348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450" y="54429"/>
            <a:ext cx="3257550"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5329" y="152400"/>
            <a:ext cx="3238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3819" y="129540"/>
            <a:ext cx="3238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3543" y="457200"/>
            <a:ext cx="8915400" cy="1001713"/>
          </a:xfrm>
        </p:spPr>
        <p:txBody>
          <a:bodyPr>
            <a:noAutofit/>
          </a:bodyPr>
          <a:lstStyle/>
          <a:p>
            <a:pPr eaLnBrk="1" fontAlgn="auto" hangingPunct="1">
              <a:spcAft>
                <a:spcPts val="0"/>
              </a:spcAft>
              <a:defRPr/>
            </a:pPr>
            <a:r>
              <a:rPr lang="en-US" sz="3200" dirty="0" smtClean="0">
                <a:solidFill>
                  <a:schemeClr val="bg1"/>
                </a:solidFill>
              </a:rPr>
              <a:t>Currently available measurements </a:t>
            </a:r>
            <a:r>
              <a:rPr lang="en-US" sz="3200" dirty="0">
                <a:solidFill>
                  <a:schemeClr val="bg1"/>
                </a:solidFill>
              </a:rPr>
              <a:t>of </a:t>
            </a:r>
            <a:r>
              <a:rPr lang="en-US" sz="3200" i="1" dirty="0" err="1">
                <a:solidFill>
                  <a:schemeClr val="bg1"/>
                </a:solidFill>
              </a:rPr>
              <a:t>j</a:t>
            </a:r>
            <a:r>
              <a:rPr lang="en-US" sz="3200" baseline="-25000" dirty="0" err="1">
                <a:solidFill>
                  <a:schemeClr val="bg1"/>
                </a:solidFill>
              </a:rPr>
              <a:t>z</a:t>
            </a:r>
            <a:r>
              <a:rPr lang="en-US" sz="3200" dirty="0">
                <a:solidFill>
                  <a:schemeClr val="bg1"/>
                </a:solidFill>
              </a:rPr>
              <a:t> </a:t>
            </a:r>
            <a:r>
              <a:rPr lang="en-US" sz="3200" dirty="0" smtClean="0">
                <a:solidFill>
                  <a:schemeClr val="bg1"/>
                </a:solidFill>
              </a:rPr>
              <a:t>from SDO/HMI</a:t>
            </a:r>
            <a:endParaRPr lang="en-US" sz="3200" dirty="0">
              <a:solidFill>
                <a:schemeClr val="bg1"/>
              </a:solidFill>
            </a:endParaRPr>
          </a:p>
        </p:txBody>
      </p:sp>
      <p:pic>
        <p:nvPicPr>
          <p:cNvPr id="35843" name="Picture 4"/>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75" t="49653"/>
          <a:stretch/>
        </p:blipFill>
        <p:spPr>
          <a:xfrm>
            <a:off x="4643828" y="2362201"/>
            <a:ext cx="4417018" cy="3442304"/>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32657" y="2362200"/>
            <a:ext cx="4611171" cy="3559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019800" y="6096000"/>
            <a:ext cx="1984839" cy="369332"/>
          </a:xfrm>
          <a:prstGeom prst="rect">
            <a:avLst/>
          </a:prstGeom>
        </p:spPr>
        <p:txBody>
          <a:bodyPr wrap="none">
            <a:spAutoFit/>
          </a:bodyPr>
          <a:lstStyle/>
          <a:p>
            <a:r>
              <a:rPr lang="en-US" dirty="0" smtClean="0">
                <a:solidFill>
                  <a:schemeClr val="bg1"/>
                </a:solidFill>
              </a:rPr>
              <a:t>Musset et al. 2015</a:t>
            </a:r>
            <a:endParaRPr lang="en-US"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6200" y="11113"/>
            <a:ext cx="9067800" cy="1143000"/>
          </a:xfrm>
        </p:spPr>
        <p:txBody>
          <a:bodyPr>
            <a:normAutofit fontScale="90000"/>
          </a:bodyPr>
          <a:lstStyle/>
          <a:p>
            <a:pPr eaLnBrk="1" fontAlgn="auto" hangingPunct="1">
              <a:spcAft>
                <a:spcPts val="0"/>
              </a:spcAft>
              <a:defRPr/>
            </a:pPr>
            <a:r>
              <a:rPr lang="en-US" dirty="0" smtClean="0">
                <a:solidFill>
                  <a:schemeClr val="bg1"/>
                </a:solidFill>
              </a:rPr>
              <a:t>Increase of the electric current - accumulation of the free energy </a:t>
            </a:r>
            <a:endParaRPr lang="en-US" dirty="0">
              <a:solidFill>
                <a:schemeClr val="bg1"/>
              </a:solidFill>
            </a:endParaRPr>
          </a:p>
        </p:txBody>
      </p:sp>
      <p:pic>
        <p:nvPicPr>
          <p:cNvPr id="36867"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69925" y="2490788"/>
            <a:ext cx="7804150" cy="2927350"/>
          </a:xfrm>
        </p:spPr>
      </p:pic>
      <p:sp>
        <p:nvSpPr>
          <p:cNvPr id="36868" name="TextBox 3"/>
          <p:cNvSpPr txBox="1">
            <a:spLocks noChangeArrowheads="1"/>
          </p:cNvSpPr>
          <p:nvPr/>
        </p:nvSpPr>
        <p:spPr bwMode="auto">
          <a:xfrm>
            <a:off x="7239000" y="6248400"/>
            <a:ext cx="1206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Book Antiqua" pitchFamily="18" charset="0"/>
                <a:cs typeface="Arial" charset="0"/>
              </a:defRPr>
            </a:lvl1pPr>
            <a:lvl2pPr marL="742950" indent="-285750" eaLnBrk="0" hangingPunct="0">
              <a:defRPr>
                <a:solidFill>
                  <a:schemeClr val="tx1"/>
                </a:solidFill>
                <a:latin typeface="Book Antiqua" pitchFamily="18" charset="0"/>
                <a:cs typeface="Arial" charset="0"/>
              </a:defRPr>
            </a:lvl2pPr>
            <a:lvl3pPr marL="1143000" indent="-228600" eaLnBrk="0" hangingPunct="0">
              <a:defRPr>
                <a:solidFill>
                  <a:schemeClr val="tx1"/>
                </a:solidFill>
                <a:latin typeface="Book Antiqua" pitchFamily="18" charset="0"/>
                <a:cs typeface="Arial" charset="0"/>
              </a:defRPr>
            </a:lvl3pPr>
            <a:lvl4pPr marL="1600200" indent="-228600" eaLnBrk="0" hangingPunct="0">
              <a:defRPr>
                <a:solidFill>
                  <a:schemeClr val="tx1"/>
                </a:solidFill>
                <a:latin typeface="Book Antiqua" pitchFamily="18" charset="0"/>
                <a:cs typeface="Arial" charset="0"/>
              </a:defRPr>
            </a:lvl4pPr>
            <a:lvl5pPr marL="2057400" indent="-228600" eaLnBrk="0" hangingPunct="0">
              <a:defRPr>
                <a:solidFill>
                  <a:schemeClr val="tx1"/>
                </a:solidFill>
                <a:latin typeface="Book Antiqua" pitchFamily="18" charset="0"/>
                <a:cs typeface="Arial" charset="0"/>
              </a:defRPr>
            </a:lvl5pPr>
            <a:lvl6pPr marL="2514600" indent="-228600" eaLnBrk="0" fontAlgn="base" hangingPunct="0">
              <a:spcBef>
                <a:spcPct val="0"/>
              </a:spcBef>
              <a:spcAft>
                <a:spcPct val="0"/>
              </a:spcAft>
              <a:defRPr>
                <a:solidFill>
                  <a:schemeClr val="tx1"/>
                </a:solidFill>
                <a:latin typeface="Book Antiqua" pitchFamily="18" charset="0"/>
                <a:cs typeface="Arial" charset="0"/>
              </a:defRPr>
            </a:lvl6pPr>
            <a:lvl7pPr marL="2971800" indent="-228600" eaLnBrk="0" fontAlgn="base" hangingPunct="0">
              <a:spcBef>
                <a:spcPct val="0"/>
              </a:spcBef>
              <a:spcAft>
                <a:spcPct val="0"/>
              </a:spcAft>
              <a:defRPr>
                <a:solidFill>
                  <a:schemeClr val="tx1"/>
                </a:solidFill>
                <a:latin typeface="Book Antiqua" pitchFamily="18" charset="0"/>
                <a:cs typeface="Arial" charset="0"/>
              </a:defRPr>
            </a:lvl7pPr>
            <a:lvl8pPr marL="3429000" indent="-228600" eaLnBrk="0" fontAlgn="base" hangingPunct="0">
              <a:spcBef>
                <a:spcPct val="0"/>
              </a:spcBef>
              <a:spcAft>
                <a:spcPct val="0"/>
              </a:spcAft>
              <a:defRPr>
                <a:solidFill>
                  <a:schemeClr val="tx1"/>
                </a:solidFill>
                <a:latin typeface="Book Antiqua" pitchFamily="18" charset="0"/>
                <a:cs typeface="Arial" charset="0"/>
              </a:defRPr>
            </a:lvl8pPr>
            <a:lvl9pPr marL="3886200" indent="-228600" eaLnBrk="0" fontAlgn="base" hangingPunct="0">
              <a:spcBef>
                <a:spcPct val="0"/>
              </a:spcBef>
              <a:spcAft>
                <a:spcPct val="0"/>
              </a:spcAft>
              <a:defRPr>
                <a:solidFill>
                  <a:schemeClr val="tx1"/>
                </a:solidFill>
                <a:latin typeface="Book Antiqua" pitchFamily="18" charset="0"/>
                <a:cs typeface="Arial" charset="0"/>
              </a:defRPr>
            </a:lvl9pPr>
          </a:lstStyle>
          <a:p>
            <a:pPr eaLnBrk="1" hangingPunct="1"/>
            <a:r>
              <a:rPr lang="en-US" altLang="en-US">
                <a:solidFill>
                  <a:schemeClr val="bg1"/>
                </a:solidFill>
              </a:rPr>
              <a:t>Benz 2008</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6200" y="11113"/>
            <a:ext cx="9067800" cy="1143000"/>
          </a:xfrm>
        </p:spPr>
        <p:txBody>
          <a:bodyPr/>
          <a:lstStyle/>
          <a:p>
            <a:pPr eaLnBrk="1" fontAlgn="auto" hangingPunct="1">
              <a:spcAft>
                <a:spcPts val="0"/>
              </a:spcAft>
              <a:defRPr/>
            </a:pPr>
            <a:r>
              <a:rPr lang="en-US" dirty="0" smtClean="0">
                <a:solidFill>
                  <a:schemeClr val="bg1"/>
                </a:solidFill>
              </a:rPr>
              <a:t>3D picture at the photosphere</a:t>
            </a:r>
            <a:endParaRPr lang="en-US" dirty="0">
              <a:solidFill>
                <a:schemeClr val="bg1"/>
              </a:solidFill>
            </a:endParaRPr>
          </a:p>
        </p:txBody>
      </p:sp>
      <p:pic>
        <p:nvPicPr>
          <p:cNvPr id="1064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1295936"/>
            <a:ext cx="2743200" cy="5317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4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371601"/>
            <a:ext cx="6324600" cy="1877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5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335525"/>
            <a:ext cx="3400425" cy="324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5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2916" y="3709247"/>
            <a:ext cx="2819400" cy="1210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48000" y="6212443"/>
            <a:ext cx="2448106" cy="369332"/>
          </a:xfrm>
          <a:prstGeom prst="rect">
            <a:avLst/>
          </a:prstGeom>
        </p:spPr>
        <p:txBody>
          <a:bodyPr wrap="none">
            <a:spAutoFit/>
          </a:bodyPr>
          <a:lstStyle/>
          <a:p>
            <a:r>
              <a:rPr lang="en-US" dirty="0" err="1" smtClean="0">
                <a:solidFill>
                  <a:schemeClr val="bg1"/>
                </a:solidFill>
              </a:rPr>
              <a:t>Puschmann</a:t>
            </a:r>
            <a:r>
              <a:rPr lang="en-US" dirty="0" smtClean="0">
                <a:solidFill>
                  <a:schemeClr val="bg1"/>
                </a:solidFill>
              </a:rPr>
              <a:t> et al. 2010</a:t>
            </a:r>
            <a:endParaRPr lang="en-US" dirty="0">
              <a:solidFill>
                <a:schemeClr val="bg1"/>
              </a:solidFill>
            </a:endParaRPr>
          </a:p>
        </p:txBody>
      </p:sp>
    </p:spTree>
    <p:extLst>
      <p:ext uri="{BB962C8B-B14F-4D97-AF65-F5344CB8AC3E}">
        <p14:creationId xmlns:p14="http://schemas.microsoft.com/office/powerpoint/2010/main" val="32165617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6200" y="11113"/>
            <a:ext cx="9067800" cy="1143000"/>
          </a:xfrm>
        </p:spPr>
        <p:txBody>
          <a:bodyPr/>
          <a:lstStyle/>
          <a:p>
            <a:pPr eaLnBrk="1" fontAlgn="auto" hangingPunct="1">
              <a:spcAft>
                <a:spcPts val="0"/>
              </a:spcAft>
              <a:defRPr/>
            </a:pPr>
            <a:r>
              <a:rPr lang="en-US" dirty="0" smtClean="0">
                <a:solidFill>
                  <a:schemeClr val="bg1"/>
                </a:solidFill>
              </a:rPr>
              <a:t>Chromosphere</a:t>
            </a:r>
            <a:endParaRPr lang="en-US" dirty="0">
              <a:solidFill>
                <a:schemeClr val="bg1"/>
              </a:solidFill>
            </a:endParaRPr>
          </a:p>
        </p:txBody>
      </p:sp>
      <p:pic>
        <p:nvPicPr>
          <p:cNvPr id="3789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24000"/>
            <a:ext cx="9110663" cy="4267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26030</TotalTime>
  <Words>4648</Words>
  <Application>Microsoft Office PowerPoint</Application>
  <PresentationFormat>On-screen Show (4:3)</PresentationFormat>
  <Paragraphs>156</Paragraphs>
  <Slides>26</Slides>
  <Notes>18</Notes>
  <HiddenSlides>0</HiddenSlides>
  <MMClips>1</MMClips>
  <ScaleCrop>false</ScaleCrop>
  <HeadingPairs>
    <vt:vector size="4" baseType="variant">
      <vt:variant>
        <vt:lpstr>Theme</vt:lpstr>
      </vt:variant>
      <vt:variant>
        <vt:i4>4</vt:i4>
      </vt:variant>
      <vt:variant>
        <vt:lpstr>Slide Titles</vt:lpstr>
      </vt:variant>
      <vt:variant>
        <vt:i4>26</vt:i4>
      </vt:variant>
    </vt:vector>
  </HeadingPairs>
  <TitlesOfParts>
    <vt:vector size="30" baseType="lpstr">
      <vt:lpstr>2_Apex</vt:lpstr>
      <vt:lpstr>Apex</vt:lpstr>
      <vt:lpstr>Office Theme</vt:lpstr>
      <vt:lpstr>Оформление по умолчанию</vt:lpstr>
      <vt:lpstr>Electric Currents in the Solar Atmosphere  </vt:lpstr>
      <vt:lpstr>Structure of the Sun and its Atmosphere</vt:lpstr>
      <vt:lpstr>Height distribution of the plasma beta</vt:lpstr>
      <vt:lpstr>Magnetic field or electric current?</vt:lpstr>
      <vt:lpstr>First measurement of jz </vt:lpstr>
      <vt:lpstr>Currently available measurements of jz from SDO/HMI</vt:lpstr>
      <vt:lpstr>Increase of the electric current - accumulation of the free energy </vt:lpstr>
      <vt:lpstr>3D picture at the photosphere</vt:lpstr>
      <vt:lpstr>Chromosphere</vt:lpstr>
      <vt:lpstr>3D picture at the chromosphere</vt:lpstr>
      <vt:lpstr>J to B misalignment </vt:lpstr>
      <vt:lpstr>Role of J in chromosphere heating</vt:lpstr>
      <vt:lpstr>Corona: use of nonlinear force-free field extrapolations</vt:lpstr>
      <vt:lpstr>Corona: MHD modeling</vt:lpstr>
      <vt:lpstr>PowerPoint Presentation</vt:lpstr>
      <vt:lpstr>PowerPoint Presentation</vt:lpstr>
      <vt:lpstr>Bulk velocities of various components</vt:lpstr>
      <vt:lpstr>Example: Helium ions 4He &amp; 3He</vt:lpstr>
      <vt:lpstr>PowerPoint Presentation</vt:lpstr>
      <vt:lpstr>Alfven wave on top of current-carrying magnetic field</vt:lpstr>
      <vt:lpstr>Eigen-modes in the presence of electric current</vt:lpstr>
      <vt:lpstr>Modifications to Alfven wave</vt:lpstr>
      <vt:lpstr>Electric current &amp; solar flares</vt:lpstr>
      <vt:lpstr>Association between X-ray emission and photospheric currents.</vt:lpstr>
      <vt:lpstr>Evolution of the photospheric current at the course of flare </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Real BIG DATA Problem</dc:title>
  <dc:creator>Gelu</dc:creator>
  <cp:lastModifiedBy>Gregory Fleishman</cp:lastModifiedBy>
  <cp:revision>245</cp:revision>
  <cp:lastPrinted>2015-03-11T13:32:52Z</cp:lastPrinted>
  <dcterms:created xsi:type="dcterms:W3CDTF">2015-03-05T00:56:51Z</dcterms:created>
  <dcterms:modified xsi:type="dcterms:W3CDTF">2016-07-13T01:18:50Z</dcterms:modified>
</cp:coreProperties>
</file>