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87"/>
  </p:normalViewPr>
  <p:slideViewPr>
    <p:cSldViewPr snapToGrid="0" snapToObjects="1">
      <p:cViewPr varScale="1">
        <p:scale>
          <a:sx n="85" d="100"/>
          <a:sy n="85" d="100"/>
        </p:scale>
        <p:origin x="15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5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8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7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9B77E-CC3E-5344-98AD-3437F8717496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DEF46-66D8-7B4C-B489-6EF30015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soc.stanford.edu/" TargetMode="External"/><Relationship Id="rId3" Type="http://schemas.openxmlformats.org/officeDocument/2006/relationships/hyperlink" Target="http://hmi.stanford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Данные </a:t>
            </a:r>
            <a:r>
              <a:rPr lang="en-GB" dirty="0" smtClean="0"/>
              <a:t>SDO/HMI</a:t>
            </a:r>
            <a:r>
              <a:rPr lang="ru-RU" dirty="0" smtClean="0"/>
              <a:t> продукты и форматы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Анфиногентов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Полный вектор магнитного поля (</a:t>
            </a:r>
            <a:r>
              <a:rPr lang="en-GB" dirty="0" smtClean="0"/>
              <a:t>CAMERA </a:t>
            </a:r>
            <a:r>
              <a:rPr lang="ru-RU" dirty="0" smtClean="0"/>
              <a:t>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699591"/>
              </p:ext>
            </p:extLst>
          </p:nvPr>
        </p:nvGraphicFramePr>
        <p:xfrm>
          <a:off x="628648" y="1825625"/>
          <a:ext cx="8050656" cy="2392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12585"/>
                <a:gridCol w="29380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Величина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GB" dirty="0" smtClean="0"/>
                        <a:t>Data</a:t>
                      </a:r>
                      <a:r>
                        <a:rPr lang="en-GB" baseline="0" dirty="0" smtClean="0"/>
                        <a:t> series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Профиль линии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(4</a:t>
                      </a:r>
                      <a:r>
                        <a:rPr lang="ru-RU" b="0" baseline="0" dirty="0" smtClean="0"/>
                        <a:t> параметра Стокса)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hmi.S_720s 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Вектор</a:t>
                      </a:r>
                      <a:r>
                        <a:rPr lang="ru-RU" baseline="0" dirty="0" smtClean="0"/>
                        <a:t> магнитного поля (полный диск)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hmi.ME_720s_fd10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Вектор магнитного поля с разрешенной 180-градусной неопределённостью (полный диск)</a:t>
                      </a:r>
                      <a:r>
                        <a:rPr lang="en-GB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hmi.B_720s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Вектор магнитного поля только для активных областей (</a:t>
                      </a:r>
                      <a:r>
                        <a:rPr lang="en-US" baseline="0" dirty="0" smtClean="0"/>
                        <a:t>HMI Active Region Patches</a:t>
                      </a:r>
                      <a:r>
                        <a:rPr lang="ru-RU" baseline="0" dirty="0" smtClean="0"/>
                        <a:t>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hmi.sharp_720s,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48" y="6340840"/>
            <a:ext cx="495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http://</a:t>
            </a:r>
            <a:r>
              <a:rPr lang="en-US" dirty="0" err="1" smtClean="0"/>
              <a:t>jsoc.stanford.edu</a:t>
            </a:r>
            <a:r>
              <a:rPr lang="en-US" dirty="0" smtClean="0"/>
              <a:t>/</a:t>
            </a:r>
            <a:r>
              <a:rPr lang="en-US" dirty="0" err="1" smtClean="0"/>
              <a:t>jsocwiki</a:t>
            </a:r>
            <a:r>
              <a:rPr lang="en-US" dirty="0" smtClean="0"/>
              <a:t>/</a:t>
            </a:r>
            <a:r>
              <a:rPr lang="en-US" dirty="0" err="1" smtClean="0"/>
              <a:t>FullDiskDisamb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J. Todd </a:t>
            </a:r>
            <a:r>
              <a:rPr lang="en-US" dirty="0" err="1" smtClean="0"/>
              <a:t>Hoeksema</a:t>
            </a:r>
            <a:r>
              <a:rPr lang="ru-RU" dirty="0" smtClean="0"/>
              <a:t> </a:t>
            </a:r>
            <a:r>
              <a:rPr lang="en-GB" dirty="0"/>
              <a:t>et al, Solar Physics, Volume 289, Issue 9, </a:t>
            </a:r>
            <a:r>
              <a:rPr lang="en-GB" dirty="0" smtClean="0"/>
              <a:t>pp.3483-3530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jsoc.stanford.edu</a:t>
            </a:r>
            <a:endParaRPr lang="en-GB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hmi.stanford.edu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представляет собой </a:t>
            </a:r>
            <a:r>
              <a:rPr lang="en-GB" dirty="0" smtClean="0"/>
              <a:t>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отдельных телескопа</a:t>
            </a:r>
          </a:p>
          <a:p>
            <a:pPr lvl="1"/>
            <a:r>
              <a:rPr lang="en-GB" b="1" dirty="0" smtClean="0"/>
              <a:t>CAMERA 1</a:t>
            </a:r>
            <a:r>
              <a:rPr lang="ru-RU" b="1" dirty="0" smtClean="0"/>
              <a:t> </a:t>
            </a:r>
            <a:r>
              <a:rPr lang="ru-RU" dirty="0" smtClean="0"/>
              <a:t>для измерения продольной компоненты магнитного поля</a:t>
            </a:r>
          </a:p>
          <a:p>
            <a:pPr lvl="1"/>
            <a:r>
              <a:rPr lang="en-GB" b="1" dirty="0" smtClean="0"/>
              <a:t>CAMERA 2</a:t>
            </a:r>
            <a:r>
              <a:rPr lang="ru-RU" b="1" dirty="0" smtClean="0"/>
              <a:t> </a:t>
            </a:r>
            <a:r>
              <a:rPr lang="ru-RU" dirty="0" smtClean="0"/>
              <a:t>для измерения полного вектора магнитного поля</a:t>
            </a:r>
          </a:p>
          <a:p>
            <a:r>
              <a:rPr lang="ru-RU" dirty="0" smtClean="0"/>
              <a:t>Оба телескопа получают </a:t>
            </a:r>
            <a:r>
              <a:rPr lang="ru-RU" dirty="0" err="1" smtClean="0"/>
              <a:t>фильтрограммы</a:t>
            </a:r>
            <a:endParaRPr lang="ru-RU" dirty="0"/>
          </a:p>
          <a:p>
            <a:pPr lvl="1"/>
            <a:r>
              <a:rPr lang="ru-RU" dirty="0" smtClean="0"/>
              <a:t>6 узкополосных фильтров в районе </a:t>
            </a:r>
            <a:r>
              <a:rPr lang="nb-NO" dirty="0"/>
              <a:t>6173.3 </a:t>
            </a:r>
            <a:r>
              <a:rPr lang="nb-NO" dirty="0" smtClean="0"/>
              <a:t>Å</a:t>
            </a:r>
            <a:r>
              <a:rPr lang="ru-RU" dirty="0" smtClean="0"/>
              <a:t> (</a:t>
            </a:r>
            <a:r>
              <a:rPr lang="en-GB" dirty="0" smtClean="0"/>
              <a:t>Fe I</a:t>
            </a:r>
            <a:r>
              <a:rPr lang="ru-RU" dirty="0" smtClean="0"/>
              <a:t>)</a:t>
            </a:r>
            <a:endParaRPr lang="en-GB" dirty="0" smtClean="0"/>
          </a:p>
          <a:p>
            <a:pPr lvl="1"/>
            <a:r>
              <a:rPr lang="ru-RU" dirty="0" smtClean="0"/>
              <a:t>2(</a:t>
            </a:r>
            <a:r>
              <a:rPr lang="en-GB" dirty="0" smtClean="0"/>
              <a:t>6</a:t>
            </a:r>
            <a:r>
              <a:rPr lang="ru-RU" dirty="0" smtClean="0"/>
              <a:t>) поляризационных фильтров</a:t>
            </a:r>
          </a:p>
          <a:p>
            <a:r>
              <a:rPr lang="ru-RU" dirty="0" smtClean="0"/>
              <a:t>Дальнейшая обработка данных происходит на земле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Полосы пропускания фильтров </a:t>
            </a:r>
            <a:r>
              <a:rPr lang="en-GB" dirty="0" smtClean="0"/>
              <a:t>HMI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851" t="2608" r="2484" b="20384"/>
          <a:stretch/>
        </p:blipFill>
        <p:spPr>
          <a:xfrm>
            <a:off x="869429" y="1873771"/>
            <a:ext cx="7270229" cy="481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Первичные </a:t>
            </a:r>
            <a:r>
              <a:rPr lang="ru-RU" dirty="0" err="1" smtClean="0"/>
              <a:t>фильтргораммы</a:t>
            </a:r>
            <a:r>
              <a:rPr lang="ru-RU" dirty="0" smtClean="0"/>
              <a:t> </a:t>
            </a:r>
            <a:r>
              <a:rPr lang="en-GB" dirty="0" smtClean="0"/>
              <a:t>HMI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287162"/>
              </p:ext>
            </p:extLst>
          </p:nvPr>
        </p:nvGraphicFramePr>
        <p:xfrm>
          <a:off x="628650" y="1825625"/>
          <a:ext cx="7886700" cy="46837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CAMERA</a:t>
                      </a:r>
                      <a:r>
                        <a:rPr lang="en-GB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r>
                        <a:rPr lang="ru-RU" baseline="0" dirty="0" smtClean="0"/>
                        <a:t> получение  </a:t>
                      </a:r>
                      <a:r>
                        <a:rPr lang="ru-RU" baseline="0" dirty="0" err="1" smtClean="0"/>
                        <a:t>фильтрограммы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3.75</a:t>
                      </a:r>
                      <a:r>
                        <a:rPr lang="ru-RU" baseline="0" dirty="0" smtClean="0"/>
                        <a:t> с.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длин волн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Измеряемые параметры поляризации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R,</a:t>
                      </a:r>
                      <a:r>
                        <a:rPr lang="en-GB" baseline="0" dirty="0" smtClean="0"/>
                        <a:t> 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I±V,</a:t>
                      </a:r>
                      <a:r>
                        <a:rPr lang="en-US" dirty="0" smtClean="0"/>
                        <a:t> I±Q, I±U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Фильтрограмм</a:t>
                      </a:r>
                      <a:r>
                        <a:rPr lang="ru-RU" baseline="0" dirty="0" smtClean="0"/>
                        <a:t> на 1 измерение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измерения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с.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 с.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проходов на  магнитограмму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измерение</a:t>
                      </a:r>
                      <a:r>
                        <a:rPr lang="ru-RU" baseline="0" dirty="0" smtClean="0"/>
                        <a:t> магнитограммы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с.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1350 с.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Скважность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с.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720 с.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6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моменты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Магнитограммы </a:t>
            </a:r>
            <a:r>
              <a:rPr lang="en-GB" dirty="0" smtClean="0"/>
              <a:t>HMI </a:t>
            </a:r>
            <a:r>
              <a:rPr lang="ru-RU" dirty="0" smtClean="0"/>
              <a:t>не одномоментные</a:t>
            </a:r>
          </a:p>
          <a:p>
            <a:pPr lvl="1"/>
            <a:r>
              <a:rPr lang="ru-RU" dirty="0" smtClean="0"/>
              <a:t>Продольная магнитограмма измеряется в течении 45 секунд</a:t>
            </a:r>
          </a:p>
          <a:p>
            <a:pPr lvl="1"/>
            <a:r>
              <a:rPr lang="ru-RU" dirty="0" smtClean="0"/>
              <a:t>Векторная магнитограмма формируется из 360 </a:t>
            </a:r>
            <a:r>
              <a:rPr lang="ru-RU" dirty="0" err="1" smtClean="0"/>
              <a:t>фильтрограмм</a:t>
            </a:r>
            <a:r>
              <a:rPr lang="ru-RU" dirty="0" smtClean="0"/>
              <a:t> (1350 с.), но основной вклад вносят </a:t>
            </a:r>
            <a:r>
              <a:rPr lang="ru-RU" dirty="0" err="1" smtClean="0"/>
              <a:t>фильтрограммы</a:t>
            </a:r>
            <a:r>
              <a:rPr lang="ru-RU" dirty="0" smtClean="0"/>
              <a:t>, полученные в течении 720с.</a:t>
            </a:r>
          </a:p>
          <a:p>
            <a:r>
              <a:rPr lang="ru-RU" dirty="0" smtClean="0"/>
              <a:t>Разные участки спектральной линии измеряются в разное время</a:t>
            </a:r>
          </a:p>
          <a:p>
            <a:pPr lvl="1"/>
            <a:r>
              <a:rPr lang="ru-RU" dirty="0" smtClean="0"/>
              <a:t>Просачивание сигнала лучевой скорости в магнитное поле и наоборот</a:t>
            </a:r>
          </a:p>
          <a:p>
            <a:pPr lvl="1"/>
            <a:r>
              <a:rPr lang="ru-RU" dirty="0" smtClean="0"/>
              <a:t>Некорректные измерения во время быстрых изменений параметров излучения (вспышки в белом свете)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Наблюдаемые величины (</a:t>
            </a:r>
            <a:r>
              <a:rPr lang="en-GB" dirty="0" smtClean="0"/>
              <a:t>CAMERA 1</a:t>
            </a:r>
            <a:r>
              <a:rPr lang="ru-RU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536719"/>
              </p:ext>
            </p:extLst>
          </p:nvPr>
        </p:nvGraphicFramePr>
        <p:xfrm>
          <a:off x="628648" y="1825625"/>
          <a:ext cx="8050656" cy="2225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12585"/>
                <a:gridCol w="29380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Величина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GB" dirty="0" smtClean="0"/>
                        <a:t>Data</a:t>
                      </a:r>
                      <a:r>
                        <a:rPr lang="en-GB" baseline="0" dirty="0" smtClean="0"/>
                        <a:t> series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Продольная</a:t>
                      </a:r>
                      <a:r>
                        <a:rPr lang="ru-RU" baseline="0" dirty="0" smtClean="0"/>
                        <a:t> компонента магнитного поля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hmi.M_45s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Лучевая</a:t>
                      </a:r>
                      <a:r>
                        <a:rPr lang="ru-RU" baseline="0" dirty="0" smtClean="0"/>
                        <a:t> скорость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hmi.V_45s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Интенсивность континуума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hmi.Ic_45s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Ширина линии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hmi.Lw_45s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Глубина линии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hmi.Ld_45s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2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усредненного профиля линии </a:t>
            </a:r>
            <a:r>
              <a:rPr lang="en-GB" dirty="0" smtClean="0"/>
              <a:t>(CAMERA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Исходные 360 </a:t>
            </a:r>
            <a:r>
              <a:rPr lang="ru-RU" dirty="0" err="1" smtClean="0"/>
              <a:t>фильтрограмм</a:t>
            </a:r>
            <a:r>
              <a:rPr lang="ru-RU" dirty="0" smtClean="0"/>
              <a:t> (1350)</a:t>
            </a:r>
          </a:p>
          <a:p>
            <a:r>
              <a:rPr lang="ru-RU" dirty="0" smtClean="0"/>
              <a:t>Предварительная обработка</a:t>
            </a:r>
          </a:p>
          <a:p>
            <a:r>
              <a:rPr lang="ru-RU" dirty="0" smtClean="0"/>
              <a:t>Интерполяция на регулярную сетку по времени с разрешением 45 с.</a:t>
            </a:r>
          </a:p>
          <a:p>
            <a:r>
              <a:rPr lang="ru-RU" dirty="0" smtClean="0"/>
              <a:t>Взвешенное усреднение </a:t>
            </a:r>
            <a:r>
              <a:rPr lang="ru-RU" dirty="0" err="1" smtClean="0"/>
              <a:t>фильтрограмм</a:t>
            </a:r>
            <a:r>
              <a:rPr lang="ru-RU" dirty="0" smtClean="0"/>
              <a:t> по времени</a:t>
            </a:r>
          </a:p>
          <a:p>
            <a:pPr lvl="1"/>
            <a:r>
              <a:rPr lang="ru-RU" dirty="0" smtClean="0"/>
              <a:t>Весовая функция с полушириной 720 с.</a:t>
            </a:r>
          </a:p>
          <a:p>
            <a:r>
              <a:rPr lang="ru-RU" dirty="0" smtClean="0"/>
              <a:t>Получение значений параметров стокса из </a:t>
            </a:r>
            <a:r>
              <a:rPr lang="ru-RU" dirty="0" err="1" smtClean="0"/>
              <a:t>фильтрограмм</a:t>
            </a:r>
            <a:r>
              <a:rPr lang="ru-RU" dirty="0" smtClean="0"/>
              <a:t> методом наименьших квадратов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Наблюдаемые величины (</a:t>
            </a:r>
            <a:r>
              <a:rPr lang="en-GB" dirty="0" smtClean="0"/>
              <a:t>CAMERA </a:t>
            </a:r>
            <a:r>
              <a:rPr lang="ru-RU" dirty="0" smtClean="0"/>
              <a:t>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74344"/>
              </p:ext>
            </p:extLst>
          </p:nvPr>
        </p:nvGraphicFramePr>
        <p:xfrm>
          <a:off x="628648" y="1825625"/>
          <a:ext cx="8050656" cy="3606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12585"/>
                <a:gridCol w="29380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Величина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GB" dirty="0" smtClean="0"/>
                        <a:t>Data</a:t>
                      </a:r>
                      <a:r>
                        <a:rPr lang="en-GB" baseline="0" dirty="0" smtClean="0"/>
                        <a:t> series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Профиль линии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(4</a:t>
                      </a:r>
                      <a:r>
                        <a:rPr lang="ru-RU" b="1" baseline="0" dirty="0" smtClean="0"/>
                        <a:t> параметра Стокса)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hmi.S_720s 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Продольная</a:t>
                      </a:r>
                      <a:r>
                        <a:rPr lang="ru-RU" baseline="0" dirty="0" smtClean="0"/>
                        <a:t> компонента магнитного поля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hmi.M</a:t>
                      </a:r>
                      <a:r>
                        <a:rPr lang="sk-SK" dirty="0" smtClean="0"/>
                        <a:t>_</a:t>
                      </a:r>
                      <a:r>
                        <a:rPr lang="ru-RU" dirty="0" smtClean="0"/>
                        <a:t>720</a:t>
                      </a:r>
                      <a:r>
                        <a:rPr lang="sk-SK" dirty="0" smtClean="0"/>
                        <a:t>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Лучевая</a:t>
                      </a:r>
                      <a:r>
                        <a:rPr lang="ru-RU" baseline="0" dirty="0" smtClean="0"/>
                        <a:t> скорость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hmi.V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Интенсивность континуума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hmi.Ic</a:t>
                      </a:r>
                      <a:r>
                        <a:rPr lang="en-US" dirty="0" smtClean="0"/>
                        <a:t>_</a:t>
                      </a:r>
                      <a:r>
                        <a:rPr lang="ru-RU" dirty="0" smtClean="0"/>
                        <a:t>720</a:t>
                      </a:r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Интенсивность континуума</a:t>
                      </a:r>
                      <a:r>
                        <a:rPr lang="ru-RU" baseline="0" dirty="0" smtClean="0"/>
                        <a:t/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(потемнение к лимбу убрано)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hmi.Ic_noLimbDark_720s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Ширина линии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hmi.Lw</a:t>
                      </a:r>
                      <a:r>
                        <a:rPr lang="en-US" dirty="0" smtClean="0"/>
                        <a:t>_</a:t>
                      </a:r>
                      <a:r>
                        <a:rPr lang="ru-RU" dirty="0" smtClean="0"/>
                        <a:t>720</a:t>
                      </a:r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Глубина линии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hmi.Ld</a:t>
                      </a:r>
                      <a:r>
                        <a:rPr lang="en-US" dirty="0" smtClean="0"/>
                        <a:t>_</a:t>
                      </a:r>
                      <a:r>
                        <a:rPr lang="ru-RU" dirty="0" smtClean="0"/>
                        <a:t>720</a:t>
                      </a:r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Профиль линии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(4</a:t>
                      </a:r>
                      <a:r>
                        <a:rPr lang="ru-RU" baseline="0" dirty="0" smtClean="0"/>
                        <a:t> параметра Стокса)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hmi.S_720s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404</Words>
  <Application>Microsoft Macintosh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Данные SDO/HMI продукты и форматы</vt:lpstr>
      <vt:lpstr>Использованные источники</vt:lpstr>
      <vt:lpstr>Что представляет собой HMI</vt:lpstr>
      <vt:lpstr>Полосы пропускания фильтров HMI</vt:lpstr>
      <vt:lpstr>Первичные фильтргораммы HMI</vt:lpstr>
      <vt:lpstr>Важные моменты</vt:lpstr>
      <vt:lpstr>Наблюдаемые величины (CAMERA 1)</vt:lpstr>
      <vt:lpstr>Получение усредненного профиля линии (CAMERA 2)</vt:lpstr>
      <vt:lpstr>Наблюдаемые величины (CAMERA 2)</vt:lpstr>
      <vt:lpstr>Полный вектор магнитного поля (CAMERA 2)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Данные SDO/HMI продукты и форматы</dc:title>
  <dc:creator>Anfinogentov, Sergei</dc:creator>
  <cp:lastModifiedBy>Anfinogentov, Sergei</cp:lastModifiedBy>
  <cp:revision>17</cp:revision>
  <dcterms:created xsi:type="dcterms:W3CDTF">2016-06-29T06:49:00Z</dcterms:created>
  <dcterms:modified xsi:type="dcterms:W3CDTF">2016-06-29T19:20:46Z</dcterms:modified>
</cp:coreProperties>
</file>