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06" r:id="rId3"/>
    <p:sldId id="288" r:id="rId4"/>
    <p:sldId id="311" r:id="rId5"/>
    <p:sldId id="305" r:id="rId6"/>
    <p:sldId id="299" r:id="rId7"/>
    <p:sldId id="300" r:id="rId8"/>
    <p:sldId id="301" r:id="rId9"/>
    <p:sldId id="302" r:id="rId10"/>
    <p:sldId id="303" r:id="rId11"/>
    <p:sldId id="307" r:id="rId12"/>
    <p:sldId id="308" r:id="rId13"/>
    <p:sldId id="309" r:id="rId14"/>
    <p:sldId id="292" r:id="rId15"/>
    <p:sldId id="324" r:id="rId16"/>
    <p:sldId id="325" r:id="rId17"/>
    <p:sldId id="326" r:id="rId18"/>
    <p:sldId id="328" r:id="rId19"/>
    <p:sldId id="293" r:id="rId20"/>
    <p:sldId id="295" r:id="rId21"/>
    <p:sldId id="296" r:id="rId22"/>
    <p:sldId id="294" r:id="rId23"/>
    <p:sldId id="297" r:id="rId24"/>
    <p:sldId id="298" r:id="rId25"/>
    <p:sldId id="327" r:id="rId26"/>
    <p:sldId id="290" r:id="rId27"/>
    <p:sldId id="289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Relationship Id="rId6" Type="http://schemas.openxmlformats.org/officeDocument/2006/relationships/image" Target="../media/image35.wmf"/><Relationship Id="rId5" Type="http://schemas.openxmlformats.org/officeDocument/2006/relationships/image" Target="../media/image36.wmf"/><Relationship Id="rId4" Type="http://schemas.openxmlformats.org/officeDocument/2006/relationships/image" Target="../media/image4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422DA-70B7-469A-966D-4AE91A26A619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A1C3A-DCE4-426F-B50A-9703A8C2F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452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A4469FA-A1D7-4759-B60A-F9A823057788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A4469FA-A1D7-4759-B60A-F9A823057788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Процесс ускорения заряженных частиц является одним из основных в теории солнечных вспышек. Особо актуальными являются измерения жесткого рентгеновского (ЖРИ) и гамма – излучения, которые несут   информацию об энергетическом и угловом распределении ускоренных  электронов (см. последние обзоры [</a:t>
            </a:r>
            <a:r>
              <a:rPr lang="en-US" altLang="ru-RU" smtClean="0"/>
              <a:t>Krucker S</a:t>
            </a:r>
            <a:r>
              <a:rPr lang="ru-RU" altLang="ru-RU" smtClean="0"/>
              <a:t>. </a:t>
            </a:r>
            <a:r>
              <a:rPr lang="en-US" altLang="ru-RU" smtClean="0"/>
              <a:t>et al</a:t>
            </a:r>
            <a:r>
              <a:rPr lang="ru-RU" altLang="ru-RU" smtClean="0"/>
              <a:t>., 2008; Kontar </a:t>
            </a:r>
            <a:r>
              <a:rPr lang="en-US" altLang="ru-RU" smtClean="0"/>
              <a:t>E</a:t>
            </a:r>
            <a:r>
              <a:rPr lang="ru-RU" altLang="ru-RU" smtClean="0"/>
              <a:t>., </a:t>
            </a:r>
            <a:r>
              <a:rPr lang="en-US" altLang="ru-RU" smtClean="0"/>
              <a:t>et al</a:t>
            </a:r>
            <a:r>
              <a:rPr lang="ru-RU" altLang="ru-RU" smtClean="0"/>
              <a:t>., 2011; </a:t>
            </a:r>
            <a:r>
              <a:rPr lang="en-US" altLang="ru-RU" smtClean="0"/>
              <a:t>Holman G</a:t>
            </a:r>
            <a:r>
              <a:rPr lang="ru-RU" altLang="ru-RU" smtClean="0"/>
              <a:t>.</a:t>
            </a:r>
            <a:r>
              <a:rPr lang="en-US" altLang="ru-RU" smtClean="0"/>
              <a:t>D</a:t>
            </a:r>
            <a:r>
              <a:rPr lang="ru-RU" altLang="ru-RU" smtClean="0"/>
              <a:t>., </a:t>
            </a:r>
            <a:r>
              <a:rPr lang="en-US" altLang="ru-RU" smtClean="0"/>
              <a:t>et al</a:t>
            </a:r>
            <a:r>
              <a:rPr lang="ru-RU" altLang="ru-RU" smtClean="0"/>
              <a:t>., 2011]). </a:t>
            </a:r>
          </a:p>
          <a:p>
            <a:pPr eaLnBrk="1" hangingPunct="1"/>
            <a:r>
              <a:rPr lang="ru-RU" altLang="ru-RU" smtClean="0"/>
              <a:t>                           Изотропное ускорение/инжекция: </a:t>
            </a:r>
          </a:p>
          <a:p>
            <a:pPr eaLnBrk="1" hangingPunct="1"/>
            <a:r>
              <a:rPr lang="ru-RU" altLang="ru-RU" smtClean="0"/>
              <a:t>«</a:t>
            </a:r>
            <a:r>
              <a:rPr lang="en-US" altLang="ru-RU" smtClean="0"/>
              <a:t>The underlying cause of the SHS spectral evolution has been addressed in terms of the</a:t>
            </a:r>
          </a:p>
          <a:p>
            <a:pPr eaLnBrk="1" hangingPunct="1"/>
            <a:r>
              <a:rPr lang="en-US" altLang="ru-RU" smtClean="0"/>
              <a:t>stochastic acceleration model by Bykov and Fleishman (2009) and Liu and Fletcher (2009).</a:t>
            </a:r>
          </a:p>
          <a:p>
            <a:pPr eaLnBrk="1" hangingPunct="1"/>
            <a:r>
              <a:rPr lang="en-US" altLang="ru-RU" smtClean="0"/>
              <a:t>Bykov and Fleishman consider acceleration in strong, long-wavelength MHD turbulence,</a:t>
            </a:r>
          </a:p>
          <a:p>
            <a:pPr eaLnBrk="1" hangingPunct="1"/>
            <a:r>
              <a:rPr lang="en-US" altLang="ru-RU" smtClean="0"/>
              <a:t>taking into account the effect of the accelerated particles on the turbulence. They argue</a:t>
            </a:r>
          </a:p>
          <a:p>
            <a:pPr eaLnBrk="1" hangingPunct="1"/>
            <a:r>
              <a:rPr lang="en-US" altLang="ru-RU" smtClean="0"/>
              <a:t>that the electron spectrum flattens during the linear acceleration phase, while the spectrum</a:t>
            </a:r>
          </a:p>
          <a:p>
            <a:pPr eaLnBrk="1" hangingPunct="1"/>
            <a:r>
              <a:rPr lang="en-US" altLang="ru-RU" smtClean="0"/>
              <a:t>steepens during the nonlinear phase when damping of the turbulence because of the particle</a:t>
            </a:r>
          </a:p>
          <a:p>
            <a:pPr eaLnBrk="1" hangingPunct="1"/>
            <a:r>
              <a:rPr lang="en-US" altLang="ru-RU" smtClean="0"/>
              <a:t>acceleration is important, giving SHS spectral evolution. They argue that SHH evolution</a:t>
            </a:r>
          </a:p>
          <a:p>
            <a:pPr eaLnBrk="1" hangingPunct="1"/>
            <a:r>
              <a:rPr lang="en-US" altLang="ru-RU" smtClean="0"/>
              <a:t>will be observed when the injection of particles into the acceleration region is strong.</a:t>
            </a:r>
            <a:r>
              <a:rPr lang="ru-RU" altLang="ru-RU" smtClean="0"/>
              <a:t>»</a:t>
            </a:r>
            <a:endParaRPr lang="en-US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A4469FA-A1D7-4759-B60A-F9A823057788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A4469FA-A1D7-4759-B60A-F9A823057788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63FDE24-D06D-4B6C-9C47-01B854FAD282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marL="228600" indent="-228600"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A810197-454B-4C3C-A368-92EA9A8AC87A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A0132DB-0D2B-40F3-94AF-62E3331F4E61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4578-2EB7-4AEF-A875-4C4C97AB5E85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E1A9-4806-4609-81B3-E73F11331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61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4578-2EB7-4AEF-A875-4C4C97AB5E85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E1A9-4806-4609-81B3-E73F11331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8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4578-2EB7-4AEF-A875-4C4C97AB5E85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E1A9-4806-4609-81B3-E73F11331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82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2014 г.</a:t>
            </a:r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2017</a:t>
            </a:r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B2C65-A844-4BFE-8012-907E2D21C7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8969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2014 г.</a:t>
            </a:r>
          </a:p>
        </p:txBody>
      </p:sp>
      <p:sp>
        <p:nvSpPr>
          <p:cNvPr id="8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2017</a:t>
            </a:r>
          </a:p>
        </p:txBody>
      </p:sp>
      <p:sp>
        <p:nvSpPr>
          <p:cNvPr id="9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7A32F-0767-44A1-8457-8E783D9F88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7340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2014 г.</a:t>
            </a:r>
          </a:p>
        </p:txBody>
      </p:sp>
      <p:sp>
        <p:nvSpPr>
          <p:cNvPr id="7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2017</a:t>
            </a:r>
          </a:p>
        </p:txBody>
      </p:sp>
      <p:sp>
        <p:nvSpPr>
          <p:cNvPr id="8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DCCA5-7047-4C5F-8CC5-4A69C901A1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259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4578-2EB7-4AEF-A875-4C4C97AB5E85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E1A9-4806-4609-81B3-E73F11331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46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4578-2EB7-4AEF-A875-4C4C97AB5E85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E1A9-4806-4609-81B3-E73F11331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74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4578-2EB7-4AEF-A875-4C4C97AB5E85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E1A9-4806-4609-81B3-E73F11331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8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4578-2EB7-4AEF-A875-4C4C97AB5E85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E1A9-4806-4609-81B3-E73F11331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5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4578-2EB7-4AEF-A875-4C4C97AB5E85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E1A9-4806-4609-81B3-E73F11331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4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4578-2EB7-4AEF-A875-4C4C97AB5E85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E1A9-4806-4609-81B3-E73F11331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13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4578-2EB7-4AEF-A875-4C4C97AB5E85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E1A9-4806-4609-81B3-E73F11331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78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4578-2EB7-4AEF-A875-4C4C97AB5E85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E1A9-4806-4609-81B3-E73F11331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97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B4578-2EB7-4AEF-A875-4C4C97AB5E85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DE1A9-4806-4609-81B3-E73F11331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87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Mill\CONF\2017-Pulkovo\&#1057;&#1077;&#1084;&#1080;&#1085;&#1072;&#1088;_&#1043;&#1060;&#1083;&#1077;&#1081;&#1096;&#1084;&#1072;&#1085;&#1072;\Animation5.avi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8.png"/><Relationship Id="rId4" Type="http://schemas.openxmlformats.org/officeDocument/2006/relationships/image" Target="../media/image3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40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png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3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1.png"/><Relationship Id="rId4" Type="http://schemas.openxmlformats.org/officeDocument/2006/relationships/image" Target="../media/image50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Соотношение характеристик </a:t>
            </a:r>
            <a:r>
              <a:rPr lang="ru-RU" sz="3200" b="1" dirty="0" smtClean="0">
                <a:solidFill>
                  <a:srgbClr val="FF0000"/>
                </a:solidFill>
              </a:rPr>
              <a:t>МВ </a:t>
            </a:r>
            <a:r>
              <a:rPr lang="ru-RU" sz="3200" b="1" dirty="0">
                <a:solidFill>
                  <a:srgbClr val="FF0000"/>
                </a:solidFill>
              </a:rPr>
              <a:t>и </a:t>
            </a:r>
            <a:r>
              <a:rPr lang="ru-RU" sz="3200" b="1" dirty="0" smtClean="0">
                <a:solidFill>
                  <a:srgbClr val="FF0000"/>
                </a:solidFill>
              </a:rPr>
              <a:t>ЖР </a:t>
            </a:r>
            <a:r>
              <a:rPr lang="ru-RU" sz="3200" b="1" dirty="0">
                <a:solidFill>
                  <a:srgbClr val="FF0000"/>
                </a:solidFill>
              </a:rPr>
              <a:t>излучений в солнечных вспышках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i="1" dirty="0" smtClean="0">
                <a:solidFill>
                  <a:schemeClr val="tx1"/>
                </a:solidFill>
              </a:rPr>
              <a:t>Мельников В.Ф.</a:t>
            </a:r>
          </a:p>
          <a:p>
            <a:r>
              <a:rPr lang="ru-RU" sz="2800" i="1" dirty="0" smtClean="0">
                <a:solidFill>
                  <a:schemeClr val="tx1"/>
                </a:solidFill>
              </a:rPr>
              <a:t>ГАО РАН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62068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06.09.2017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05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582" y="260648"/>
            <a:ext cx="8318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Связь отношения интенсивностей МВ и ЖР всплесков с эффективной длительностью ЖР всплесков</a:t>
            </a:r>
            <a:endParaRPr lang="ru-RU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94" y="1115184"/>
            <a:ext cx="7396658" cy="536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47031" y="6340678"/>
            <a:ext cx="1936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Melnikov</a:t>
            </a:r>
            <a:r>
              <a:rPr lang="ru-RU" sz="1600" i="1" dirty="0" smtClean="0"/>
              <a:t> </a:t>
            </a:r>
            <a:r>
              <a:rPr lang="en-US" sz="1600" i="1" dirty="0"/>
              <a:t>R&amp;QE </a:t>
            </a:r>
            <a:r>
              <a:rPr lang="ru-RU" sz="1600" i="1" dirty="0" smtClean="0"/>
              <a:t>1994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548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582" y="260648"/>
            <a:ext cx="8318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Захват и удержание нетепловых электронов в магнитной ловушке</a:t>
            </a:r>
            <a:endParaRPr lang="ru-RU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4505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19579"/>
            <a:ext cx="285750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7433240" cy="277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2160" y="6309320"/>
            <a:ext cx="2155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Melnikov</a:t>
            </a:r>
            <a:r>
              <a:rPr lang="ru-RU" i="1" dirty="0"/>
              <a:t> </a:t>
            </a:r>
            <a:r>
              <a:rPr lang="en-US" i="1" dirty="0"/>
              <a:t>R&amp;QE </a:t>
            </a:r>
            <a:r>
              <a:rPr lang="ru-RU" i="1" dirty="0"/>
              <a:t>1994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21380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582" y="260648"/>
            <a:ext cx="8318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Захват и удержание нетепловых электронов в магнитной ловушке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164288" y="6340678"/>
            <a:ext cx="1640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Мельников 1994</a:t>
            </a:r>
            <a:endParaRPr lang="ru-RU" sz="1600" i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28642"/>
            <a:ext cx="3168352" cy="360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28642"/>
            <a:ext cx="3497263" cy="35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70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582" y="260648"/>
            <a:ext cx="8318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Эволюция частотного спектра ГС излучения при ступенчатой функции инжекции электронов в ловушку</a:t>
            </a:r>
            <a:endParaRPr lang="ru-RU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49"/>
          <a:stretch/>
        </p:blipFill>
        <p:spPr bwMode="auto">
          <a:xfrm>
            <a:off x="3126719" y="1445467"/>
            <a:ext cx="5600700" cy="515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9582" y="2204864"/>
            <a:ext cx="3206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Рост интенсивности излучения со временем и уплощение частотного спектра на высоких частотах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81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3" y="47667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Влияние рассеяния на </a:t>
            </a:r>
            <a:r>
              <a:rPr lang="ru-RU" sz="2800" dirty="0" err="1" smtClean="0"/>
              <a:t>вистлерах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2800" dirty="0" smtClean="0"/>
              <a:t>на динамику спектра МВ излучения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r="4406" b="26725"/>
          <a:stretch/>
        </p:blipFill>
        <p:spPr bwMode="auto">
          <a:xfrm>
            <a:off x="1080502" y="1772816"/>
            <a:ext cx="729826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8144" y="5877272"/>
            <a:ext cx="3151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Filatov</a:t>
            </a:r>
            <a:r>
              <a:rPr lang="en-US" i="1" dirty="0" smtClean="0"/>
              <a:t> &amp; </a:t>
            </a:r>
            <a:r>
              <a:rPr lang="en-US" i="1" dirty="0" err="1" smtClean="0"/>
              <a:t>Melnikov</a:t>
            </a:r>
            <a:r>
              <a:rPr lang="en-US" i="1" dirty="0" smtClean="0"/>
              <a:t> </a:t>
            </a:r>
            <a:r>
              <a:rPr lang="en-US" i="1" dirty="0" err="1" smtClean="0"/>
              <a:t>Ge&amp;Ae</a:t>
            </a:r>
            <a:r>
              <a:rPr lang="en-US" i="1" dirty="0" smtClean="0"/>
              <a:t> </a:t>
            </a:r>
            <a:r>
              <a:rPr lang="en-US" i="1" dirty="0" smtClean="0"/>
              <a:t>2017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30362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3" y="476672"/>
            <a:ext cx="45365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Уплощение спектра МВ излучения в ходе всплеска</a:t>
            </a:r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- Свидетельство захвата электронов в ловушке и деформации (уплощения) их энергетического спектра из-за кулоновских столкновений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872468" y="6275337"/>
            <a:ext cx="312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Melnikov</a:t>
            </a:r>
            <a:r>
              <a:rPr lang="ru-RU" i="1" dirty="0" smtClean="0"/>
              <a:t> </a:t>
            </a:r>
            <a:r>
              <a:rPr lang="en-US" i="1" dirty="0" smtClean="0"/>
              <a:t>&amp; </a:t>
            </a:r>
            <a:r>
              <a:rPr lang="en-US" i="1" dirty="0" err="1" smtClean="0"/>
              <a:t>Magun</a:t>
            </a:r>
            <a:r>
              <a:rPr lang="en-US" i="1" dirty="0" smtClean="0"/>
              <a:t> </a:t>
            </a:r>
            <a:r>
              <a:rPr lang="en-US" i="1" dirty="0" err="1" smtClean="0"/>
              <a:t>SolPys</a:t>
            </a:r>
            <a:r>
              <a:rPr lang="en-US" i="1" dirty="0" smtClean="0"/>
              <a:t> </a:t>
            </a:r>
            <a:r>
              <a:rPr lang="en-US" i="1" dirty="0" smtClean="0"/>
              <a:t>1998</a:t>
            </a:r>
            <a:endParaRPr lang="ru-RU" i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81849"/>
            <a:ext cx="3649663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6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3" y="476672"/>
            <a:ext cx="34496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Различия в динамике наклонов спектра ЖР и МВ излучений</a:t>
            </a:r>
          </a:p>
          <a:p>
            <a:endParaRPr lang="ru-RU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547611" y="6275337"/>
            <a:ext cx="2248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Melnikov</a:t>
            </a:r>
            <a:r>
              <a:rPr lang="ru-RU" i="1" dirty="0" smtClean="0"/>
              <a:t> </a:t>
            </a:r>
            <a:r>
              <a:rPr lang="en-US" i="1" dirty="0" smtClean="0"/>
              <a:t>&amp; Silva 1999</a:t>
            </a:r>
            <a:endParaRPr lang="ru-RU" i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180" y="-23548"/>
            <a:ext cx="5116861" cy="589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3" y="476672"/>
            <a:ext cx="34496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Различия в спектральной эволюции низко и высокоэнергичных электронов</a:t>
            </a:r>
          </a:p>
          <a:p>
            <a:endParaRPr lang="ru-RU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547611" y="6275337"/>
            <a:ext cx="2248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Melnikov</a:t>
            </a:r>
            <a:r>
              <a:rPr lang="ru-RU" i="1" dirty="0" smtClean="0"/>
              <a:t> </a:t>
            </a:r>
            <a:r>
              <a:rPr lang="en-US" i="1" dirty="0" smtClean="0"/>
              <a:t>&amp; Silva </a:t>
            </a:r>
            <a:r>
              <a:rPr lang="en-US" i="1" dirty="0" smtClean="0"/>
              <a:t>2000</a:t>
            </a:r>
            <a:endParaRPr lang="ru-RU" i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9735"/>
            <a:ext cx="3240360" cy="599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3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3" y="11663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Задержки максимумов всплесков МВ излучения </a:t>
            </a:r>
          </a:p>
          <a:p>
            <a:pPr algn="ctr"/>
            <a:r>
              <a:rPr lang="ru-RU" sz="2400" dirty="0" smtClean="0"/>
              <a:t>из разных частей вспышечной петли</a:t>
            </a:r>
          </a:p>
          <a:p>
            <a:pPr algn="ctr"/>
            <a:r>
              <a:rPr lang="ru-RU" sz="2400" dirty="0" smtClean="0"/>
              <a:t>во вспышке 27.10.2003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708487" y="6387046"/>
            <a:ext cx="228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Melnikov</a:t>
            </a:r>
            <a:r>
              <a:rPr lang="en-US" sz="1600" i="1" dirty="0" smtClean="0"/>
              <a:t> </a:t>
            </a:r>
            <a:r>
              <a:rPr lang="en-US" sz="1600" i="1" dirty="0" smtClean="0"/>
              <a:t>et al. </a:t>
            </a:r>
            <a:r>
              <a:rPr lang="en-US" sz="1600" i="1" dirty="0" err="1" smtClean="0"/>
              <a:t>ApJL</a:t>
            </a:r>
            <a:r>
              <a:rPr lang="en-US" sz="1600" i="1" dirty="0" smtClean="0"/>
              <a:t> 20</a:t>
            </a:r>
            <a:r>
              <a:rPr lang="ru-RU" sz="1600" i="1" dirty="0" smtClean="0"/>
              <a:t>0</a:t>
            </a:r>
            <a:r>
              <a:rPr lang="en-US" sz="1600" i="1" dirty="0" smtClean="0"/>
              <a:t>2</a:t>
            </a:r>
            <a:endParaRPr lang="ru-RU" sz="1600" i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27140"/>
            <a:ext cx="4536504" cy="562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3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3" y="11663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Динамика наклона частотного спектра МВ излучения </a:t>
            </a:r>
          </a:p>
          <a:p>
            <a:pPr algn="ctr"/>
            <a:r>
              <a:rPr lang="ru-RU" sz="2400" dirty="0" smtClean="0"/>
              <a:t>во вспышке 27.10.2003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084168" y="6235506"/>
            <a:ext cx="310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Kuznetsov</a:t>
            </a:r>
            <a:r>
              <a:rPr lang="en-US" sz="1600" i="1" dirty="0" smtClean="0"/>
              <a:t> &amp; </a:t>
            </a:r>
            <a:r>
              <a:rPr lang="en-US" sz="1600" i="1" dirty="0" err="1" smtClean="0"/>
              <a:t>Melnikov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Ge&amp;Ae</a:t>
            </a:r>
            <a:r>
              <a:rPr lang="en-US" sz="1600" i="1" dirty="0" smtClean="0"/>
              <a:t> 2012</a:t>
            </a:r>
            <a:endParaRPr lang="ru-RU" sz="1600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095374"/>
            <a:ext cx="7059686" cy="507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40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918" y="620688"/>
            <a:ext cx="209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Содержание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340768"/>
            <a:ext cx="867645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Введение</a:t>
            </a:r>
          </a:p>
          <a:p>
            <a:endParaRPr lang="ru-RU" sz="2000" b="1" dirty="0"/>
          </a:p>
          <a:p>
            <a:r>
              <a:rPr lang="ru-RU" sz="2000" b="1" dirty="0" smtClean="0"/>
              <a:t>Наблюдения без пространственного разрешения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Соотношение интенсивностей МВ и ЖР всплесков</a:t>
            </a:r>
          </a:p>
          <a:p>
            <a:pPr marL="342900" indent="-342900">
              <a:buAutoNum type="arabicPeriod"/>
            </a:pPr>
            <a:r>
              <a:rPr lang="ru-RU" dirty="0" smtClean="0"/>
              <a:t>Временные задержки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Соотношение наклонов спектра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ru-RU" sz="2000" b="1" dirty="0" smtClean="0"/>
              <a:t>Наблюдениям </a:t>
            </a:r>
            <a:r>
              <a:rPr lang="en-US" sz="2000" b="1" dirty="0" smtClean="0"/>
              <a:t>c</a:t>
            </a:r>
            <a:r>
              <a:rPr lang="ru-RU" sz="2000" b="1" dirty="0" smtClean="0"/>
              <a:t> пространственным разрешением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/>
              <a:t>Соотношение интенсивностей МВ и ЖР всплесков</a:t>
            </a:r>
          </a:p>
          <a:p>
            <a:pPr marL="342900" indent="-342900">
              <a:buAutoNum type="arabicPeriod"/>
            </a:pPr>
            <a:r>
              <a:rPr lang="ru-RU" dirty="0"/>
              <a:t>Временные задержки</a:t>
            </a:r>
          </a:p>
          <a:p>
            <a:pPr marL="342900" indent="-342900">
              <a:buAutoNum type="arabicPeriod"/>
            </a:pPr>
            <a:r>
              <a:rPr lang="ru-RU" dirty="0"/>
              <a:t>Соотношение наклонов </a:t>
            </a:r>
            <a:r>
              <a:rPr lang="ru-RU" dirty="0" smtClean="0"/>
              <a:t>спектра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Различия в разных частях вспышечной петли</a:t>
            </a:r>
          </a:p>
          <a:p>
            <a:endParaRPr lang="en-US" dirty="0"/>
          </a:p>
          <a:p>
            <a:r>
              <a:rPr lang="ru-RU" sz="2000" b="1" dirty="0" smtClean="0"/>
              <a:t>Интерпретация и Моделирование</a:t>
            </a:r>
            <a:endParaRPr lang="ru-RU" sz="2000" b="1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3" y="11663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Моделирование динамики электронов во вспышечной петле 27.10.2003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084168" y="6235506"/>
            <a:ext cx="2474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Kuznetsov</a:t>
            </a:r>
            <a:r>
              <a:rPr lang="en-US" sz="1600" i="1" dirty="0" smtClean="0"/>
              <a:t> &amp; </a:t>
            </a:r>
            <a:r>
              <a:rPr lang="en-US" sz="1600" i="1" dirty="0" err="1" smtClean="0"/>
              <a:t>Melnikov</a:t>
            </a:r>
            <a:r>
              <a:rPr lang="en-US" sz="1600" i="1" dirty="0" smtClean="0"/>
              <a:t> 2012</a:t>
            </a:r>
            <a:endParaRPr lang="ru-RU" sz="1600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621" y="1448869"/>
            <a:ext cx="659196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5278" y="1140822"/>
            <a:ext cx="165462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Delta_st</a:t>
            </a:r>
            <a:r>
              <a:rPr lang="en-US" dirty="0"/>
              <a:t> = 7</a:t>
            </a:r>
          </a:p>
          <a:p>
            <a:r>
              <a:rPr lang="en-US" dirty="0" err="1"/>
              <a:t>Delta_end</a:t>
            </a:r>
            <a:r>
              <a:rPr lang="en-US" dirty="0"/>
              <a:t> = 5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B_min</a:t>
            </a:r>
            <a:r>
              <a:rPr lang="en-US" dirty="0" smtClean="0"/>
              <a:t>=300 G</a:t>
            </a:r>
          </a:p>
          <a:p>
            <a:r>
              <a:rPr lang="en-US" dirty="0" err="1" smtClean="0"/>
              <a:t>B_max</a:t>
            </a:r>
            <a:r>
              <a:rPr lang="en-US" dirty="0" smtClean="0"/>
              <a:t>=1200 G</a:t>
            </a:r>
          </a:p>
          <a:p>
            <a:endParaRPr lang="en-US" dirty="0"/>
          </a:p>
          <a:p>
            <a:r>
              <a:rPr lang="en-US" dirty="0" smtClean="0"/>
              <a:t>No=3*10</a:t>
            </a:r>
            <a:r>
              <a:rPr lang="en-US" baseline="30000" dirty="0" smtClean="0"/>
              <a:t>10</a:t>
            </a:r>
            <a:r>
              <a:rPr lang="en-US" dirty="0" smtClean="0"/>
              <a:t> cm</a:t>
            </a:r>
            <a:r>
              <a:rPr lang="en-US" baseline="30000" dirty="0" smtClean="0"/>
              <a:t>-3</a:t>
            </a:r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         </a:t>
            </a:r>
          </a:p>
          <a:p>
            <a:endParaRPr lang="en-US" dirty="0"/>
          </a:p>
          <a:p>
            <a:endParaRPr lang="en-US" baseline="30000" dirty="0" smtClean="0"/>
          </a:p>
          <a:p>
            <a:r>
              <a:rPr lang="en-US" dirty="0" smtClean="0"/>
              <a:t>gamma1=4</a:t>
            </a:r>
            <a:endParaRPr lang="en-US" dirty="0"/>
          </a:p>
          <a:p>
            <a:r>
              <a:rPr lang="en-US" dirty="0" smtClean="0"/>
              <a:t>gamma2=4</a:t>
            </a:r>
            <a:endParaRPr lang="en-US" dirty="0"/>
          </a:p>
          <a:p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3" y="3541479"/>
            <a:ext cx="17716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129"/>
            <a:ext cx="10668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19944"/>
            <a:ext cx="2495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6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3" y="11663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Моделирование динамики МВ излучения во вспышечной петле 27.10.2003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084168" y="6235506"/>
            <a:ext cx="2474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Kuznetsov</a:t>
            </a:r>
            <a:r>
              <a:rPr lang="en-US" sz="1600" i="1" dirty="0" smtClean="0"/>
              <a:t> &amp; </a:t>
            </a:r>
            <a:r>
              <a:rPr lang="en-US" sz="1600" i="1" dirty="0" err="1" smtClean="0"/>
              <a:t>Melnikov</a:t>
            </a:r>
            <a:r>
              <a:rPr lang="en-US" sz="1600" i="1" dirty="0" smtClean="0"/>
              <a:t> 2012</a:t>
            </a:r>
            <a:endParaRPr lang="ru-RU" sz="1600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61974"/>
            <a:ext cx="7654080" cy="526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3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3" y="11663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Динамика наклона частотного спектра МВ излучения </a:t>
            </a:r>
          </a:p>
          <a:p>
            <a:pPr algn="ctr"/>
            <a:r>
              <a:rPr lang="ru-RU" sz="2400" dirty="0" smtClean="0"/>
              <a:t>во вспышке </a:t>
            </a:r>
            <a:r>
              <a:rPr lang="en-US" sz="2400" dirty="0" smtClean="0"/>
              <a:t>16</a:t>
            </a:r>
            <a:r>
              <a:rPr lang="ru-RU" sz="2400" dirty="0" smtClean="0"/>
              <a:t>.</a:t>
            </a:r>
            <a:r>
              <a:rPr lang="en-US" sz="2400" dirty="0" smtClean="0"/>
              <a:t>05</a:t>
            </a:r>
            <a:r>
              <a:rPr lang="ru-RU" sz="2400" dirty="0" smtClean="0"/>
              <a:t>.200</a:t>
            </a:r>
            <a:r>
              <a:rPr lang="en-US" sz="2400" dirty="0" smtClean="0"/>
              <a:t>5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868144" y="5877272"/>
            <a:ext cx="2474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Kuznetsov</a:t>
            </a:r>
            <a:r>
              <a:rPr lang="en-US" sz="1600" i="1" dirty="0" smtClean="0"/>
              <a:t> &amp; </a:t>
            </a:r>
            <a:r>
              <a:rPr lang="en-US" sz="1600" i="1" dirty="0" err="1" smtClean="0"/>
              <a:t>Melnikov</a:t>
            </a:r>
            <a:r>
              <a:rPr lang="en-US" sz="1600" i="1" dirty="0" smtClean="0"/>
              <a:t> 2012</a:t>
            </a:r>
            <a:endParaRPr lang="ru-RU" sz="1600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69799"/>
            <a:ext cx="7344816" cy="501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8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3" y="11663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Моделирование динамики электронов во вспышечной петле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во вспышке </a:t>
            </a:r>
            <a:r>
              <a:rPr lang="en-US" sz="2400" dirty="0" smtClean="0"/>
              <a:t>16</a:t>
            </a:r>
            <a:r>
              <a:rPr lang="ru-RU" sz="2400" dirty="0" smtClean="0"/>
              <a:t>.</a:t>
            </a:r>
            <a:r>
              <a:rPr lang="en-US" sz="2400" dirty="0" smtClean="0"/>
              <a:t>05</a:t>
            </a:r>
            <a:r>
              <a:rPr lang="ru-RU" sz="2400" dirty="0" smtClean="0"/>
              <a:t>.200</a:t>
            </a:r>
            <a:r>
              <a:rPr lang="en-US" sz="2400" dirty="0" smtClean="0"/>
              <a:t>5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868144" y="5877272"/>
            <a:ext cx="2474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Kuznetsov</a:t>
            </a:r>
            <a:r>
              <a:rPr lang="en-US" sz="1600" i="1" dirty="0" smtClean="0"/>
              <a:t> &amp; </a:t>
            </a:r>
            <a:r>
              <a:rPr lang="en-US" sz="1600" i="1" dirty="0" err="1" smtClean="0"/>
              <a:t>Melnikov</a:t>
            </a:r>
            <a:r>
              <a:rPr lang="en-US" sz="1600" i="1" dirty="0" smtClean="0"/>
              <a:t> 2012</a:t>
            </a:r>
            <a:endParaRPr lang="ru-RU" sz="1600" i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58" y="1302652"/>
            <a:ext cx="6682164" cy="460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1556792"/>
            <a:ext cx="182934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Delta_st</a:t>
            </a:r>
            <a:r>
              <a:rPr lang="en-US" dirty="0"/>
              <a:t> = 7</a:t>
            </a:r>
          </a:p>
          <a:p>
            <a:r>
              <a:rPr lang="en-US" dirty="0" err="1"/>
              <a:t>Delta_end</a:t>
            </a:r>
            <a:r>
              <a:rPr lang="en-US" dirty="0"/>
              <a:t> = 5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B_min</a:t>
            </a:r>
            <a:r>
              <a:rPr lang="en-US" dirty="0" smtClean="0"/>
              <a:t>=180 G</a:t>
            </a:r>
          </a:p>
          <a:p>
            <a:r>
              <a:rPr lang="en-US" dirty="0" err="1" smtClean="0"/>
              <a:t>B_max</a:t>
            </a:r>
            <a:r>
              <a:rPr lang="en-US" dirty="0" smtClean="0"/>
              <a:t>=800 G</a:t>
            </a:r>
          </a:p>
          <a:p>
            <a:endParaRPr lang="en-US" dirty="0"/>
          </a:p>
          <a:p>
            <a:r>
              <a:rPr lang="en-US" dirty="0" smtClean="0"/>
              <a:t>No=2.2*10</a:t>
            </a:r>
            <a:r>
              <a:rPr lang="en-US" baseline="30000" dirty="0" smtClean="0"/>
              <a:t>11</a:t>
            </a:r>
            <a:r>
              <a:rPr lang="en-US" dirty="0" smtClean="0"/>
              <a:t> cm</a:t>
            </a:r>
            <a:r>
              <a:rPr lang="en-US" baseline="30000" dirty="0" smtClean="0"/>
              <a:t>-3</a:t>
            </a:r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r>
              <a:rPr lang="en-US" dirty="0" smtClean="0"/>
              <a:t>     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3" y="3541479"/>
            <a:ext cx="17716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129"/>
            <a:ext cx="10668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3" y="968270"/>
            <a:ext cx="3007979" cy="35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66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3" y="11663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Моделирование динамики МВ излучения </a:t>
            </a:r>
            <a:endParaRPr lang="ru-RU" sz="2400" dirty="0" smtClean="0"/>
          </a:p>
          <a:p>
            <a:pPr algn="ctr"/>
            <a:r>
              <a:rPr lang="ru-RU" sz="2400" dirty="0" smtClean="0"/>
              <a:t>во </a:t>
            </a:r>
            <a:r>
              <a:rPr lang="ru-RU" sz="2400" dirty="0"/>
              <a:t>вспышечной петле</a:t>
            </a:r>
            <a:r>
              <a:rPr lang="ru-RU" sz="2400" dirty="0" smtClean="0"/>
              <a:t> </a:t>
            </a:r>
            <a:r>
              <a:rPr lang="en-US" sz="2400" dirty="0" smtClean="0"/>
              <a:t>16</a:t>
            </a:r>
            <a:r>
              <a:rPr lang="ru-RU" sz="2400" dirty="0" smtClean="0"/>
              <a:t>.</a:t>
            </a:r>
            <a:r>
              <a:rPr lang="en-US" sz="2400" dirty="0" smtClean="0"/>
              <a:t>05</a:t>
            </a:r>
            <a:r>
              <a:rPr lang="ru-RU" sz="2400" dirty="0" smtClean="0"/>
              <a:t>.200</a:t>
            </a:r>
            <a:r>
              <a:rPr lang="en-US" sz="2400" dirty="0" smtClean="0"/>
              <a:t>5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868144" y="5877272"/>
            <a:ext cx="2474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Kuznetsov</a:t>
            </a:r>
            <a:r>
              <a:rPr lang="en-US" sz="1600" i="1" dirty="0" smtClean="0"/>
              <a:t> &amp; </a:t>
            </a:r>
            <a:r>
              <a:rPr lang="en-US" sz="1600" i="1" dirty="0" err="1" smtClean="0"/>
              <a:t>Melnikov</a:t>
            </a:r>
            <a:r>
              <a:rPr lang="en-US" sz="1600" i="1" dirty="0" smtClean="0"/>
              <a:t> 2012</a:t>
            </a:r>
            <a:endParaRPr lang="ru-RU" sz="1600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24" y="1041198"/>
            <a:ext cx="7291976" cy="483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1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04138" cy="1081088"/>
          </a:xfrm>
        </p:spPr>
        <p:txBody>
          <a:bodyPr/>
          <a:lstStyle/>
          <a:p>
            <a:pPr eaLnBrk="1" hangingPunct="1"/>
            <a:r>
              <a:rPr lang="en-US" altLang="ru-RU" sz="2400" smtClean="0">
                <a:solidFill>
                  <a:srgbClr val="FF0000"/>
                </a:solidFill>
                <a:effectLst/>
              </a:rPr>
              <a:t>Hard X-ray Emission at and above the flaring loop top</a:t>
            </a:r>
            <a:endParaRPr lang="ru-RU" altLang="ru-RU" sz="2400" i="1" smtClean="0">
              <a:solidFill>
                <a:srgbClr val="FF0000"/>
              </a:solidFill>
              <a:effectLst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50825" y="874713"/>
            <a:ext cx="8893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latin typeface="Arial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2197" r="34805" b="31456"/>
          <a:stretch>
            <a:fillRect/>
          </a:stretch>
        </p:blipFill>
        <p:spPr bwMode="auto">
          <a:xfrm>
            <a:off x="1979613" y="1204913"/>
            <a:ext cx="5084762" cy="50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TextBox 2"/>
          <p:cNvSpPr txBox="1">
            <a:spLocks noChangeArrowheads="1"/>
          </p:cNvSpPr>
          <p:nvPr/>
        </p:nvSpPr>
        <p:spPr bwMode="auto">
          <a:xfrm>
            <a:off x="3924300" y="874713"/>
            <a:ext cx="270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>
                <a:latin typeface="Arial" charset="0"/>
              </a:rPr>
              <a:t>Veronig and Brown 2004</a:t>
            </a:r>
            <a:endParaRPr lang="ru-RU" altLang="ru-RU" sz="1800">
              <a:latin typeface="Arial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2017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27A80EE-2DE8-47F8-A63C-32DCF0374F1F}" type="slidenum">
              <a:rPr lang="ru-RU" altLang="ru-RU">
                <a:latin typeface="Verdana" pitchFamily="34" charset="0"/>
              </a:rPr>
              <a:pPr/>
              <a:t>25</a:t>
            </a:fld>
            <a:endParaRPr lang="ru-RU" altLang="ru-RU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8103" y="223043"/>
            <a:ext cx="3141769" cy="874713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KONUS-Wind </a:t>
            </a:r>
            <a:br>
              <a:rPr lang="en-US" sz="2400" dirty="0" smtClean="0"/>
            </a:br>
            <a:r>
              <a:rPr lang="en-US" altLang="ru-RU" sz="2400" dirty="0" smtClean="0">
                <a:solidFill>
                  <a:srgbClr val="FF0000"/>
                </a:solidFill>
                <a:effectLst/>
              </a:rPr>
              <a:t>Hard X-ray Observations</a:t>
            </a:r>
            <a:endParaRPr lang="ru-RU" altLang="ru-RU" sz="2400" i="1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50825" y="874713"/>
            <a:ext cx="8893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latin typeface="Arial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2017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27A80EE-2DE8-47F8-A63C-32DCF0374F1F}" type="slidenum">
              <a:rPr lang="ru-RU" altLang="ru-RU">
                <a:latin typeface="Verdana" pitchFamily="34" charset="0"/>
              </a:rPr>
              <a:pPr/>
              <a:t>26</a:t>
            </a:fld>
            <a:endParaRPr lang="ru-RU" altLang="ru-RU">
              <a:latin typeface="Verdana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" r="2562"/>
          <a:stretch/>
        </p:blipFill>
        <p:spPr bwMode="auto">
          <a:xfrm>
            <a:off x="3254076" y="116632"/>
            <a:ext cx="5912069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0825" y="1484784"/>
            <a:ext cx="37451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number of accelerated </a:t>
            </a:r>
            <a:r>
              <a:rPr lang="en-US" dirty="0" err="1" smtClean="0"/>
              <a:t>Xray</a:t>
            </a:r>
            <a:r>
              <a:rPr lang="en-US" dirty="0" smtClean="0"/>
              <a:t> emitted electrons was estimated as </a:t>
            </a:r>
          </a:p>
          <a:p>
            <a:r>
              <a:rPr lang="en-US" i="1" dirty="0" smtClean="0"/>
              <a:t>N </a:t>
            </a:r>
            <a:r>
              <a:rPr lang="en-US" dirty="0" smtClean="0"/>
              <a:t>≥ 10</a:t>
            </a:r>
            <a:r>
              <a:rPr lang="en-US" baseline="30000" dirty="0" smtClean="0"/>
              <a:t>36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spectrum index varies in</a:t>
            </a:r>
          </a:p>
          <a:p>
            <a:r>
              <a:rPr lang="en-US" dirty="0" smtClean="0"/>
              <a:t>time from –4.6 at start to –3.6 at the decay, and -4.1 at the burst maximum, </a:t>
            </a:r>
          </a:p>
          <a:p>
            <a:r>
              <a:rPr lang="en-US" dirty="0" smtClean="0"/>
              <a:t>i.e., the soft–hard–harder trend is implemented.</a:t>
            </a:r>
          </a:p>
          <a:p>
            <a:endParaRPr lang="en-US" dirty="0" smtClean="0"/>
          </a:p>
          <a:p>
            <a:r>
              <a:rPr lang="en-US" dirty="0" smtClean="0">
                <a:sym typeface="Wingdings" panose="05000000000000000000" pitchFamily="2" charset="2"/>
              </a:rPr>
              <a:t> Electron spectral  index </a:t>
            </a:r>
            <a:r>
              <a:rPr lang="en-US" dirty="0" smtClean="0"/>
              <a:t>|</a:t>
            </a:r>
            <a:r>
              <a:rPr lang="en-US" dirty="0" err="1" smtClean="0"/>
              <a:t>δx</a:t>
            </a:r>
            <a:r>
              <a:rPr lang="en-US" dirty="0" smtClean="0"/>
              <a:t> | &gt; 4.7.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(</a:t>
            </a:r>
            <a:r>
              <a:rPr lang="en-US" dirty="0" err="1" smtClean="0"/>
              <a:t>Charikov</a:t>
            </a:r>
            <a:r>
              <a:rPr lang="en-US" dirty="0" smtClean="0"/>
              <a:t> et al</a:t>
            </a:r>
            <a:r>
              <a:rPr lang="en-US" dirty="0" smtClean="0"/>
              <a:t>. Ge&amp; Ae </a:t>
            </a:r>
            <a:r>
              <a:rPr lang="en-US" dirty="0" smtClean="0"/>
              <a:t>2014)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699792" y="3140968"/>
            <a:ext cx="158417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461988" y="4575034"/>
            <a:ext cx="158417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97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8280846" cy="1081088"/>
          </a:xfrm>
        </p:spPr>
        <p:txBody>
          <a:bodyPr>
            <a:normAutofit/>
          </a:bodyPr>
          <a:lstStyle/>
          <a:p>
            <a:r>
              <a:rPr lang="en-US" altLang="ru-RU" sz="2400" dirty="0" err="1" smtClean="0">
                <a:solidFill>
                  <a:srgbClr val="FF0000"/>
                </a:solidFill>
                <a:effectLst/>
              </a:rPr>
              <a:t>NoRH</a:t>
            </a:r>
            <a:r>
              <a:rPr lang="en-US" altLang="ru-RU" sz="2400" dirty="0" smtClean="0">
                <a:solidFill>
                  <a:srgbClr val="FF0000"/>
                </a:solidFill>
                <a:effectLst/>
              </a:rPr>
              <a:t> and </a:t>
            </a:r>
            <a:r>
              <a:rPr lang="en-US" sz="2400" dirty="0" smtClean="0"/>
              <a:t>KONUS-Wind microwave and </a:t>
            </a:r>
            <a:r>
              <a:rPr lang="en-US" altLang="ru-RU" sz="2400" dirty="0" smtClean="0">
                <a:solidFill>
                  <a:srgbClr val="FF0000"/>
                </a:solidFill>
                <a:effectLst/>
              </a:rPr>
              <a:t>Hard X-ray Emissions</a:t>
            </a:r>
            <a:endParaRPr lang="ru-RU" altLang="ru-RU" sz="2400" i="1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563887" y="874713"/>
            <a:ext cx="2400401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latin typeface="Arial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2017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27A80EE-2DE8-47F8-A63C-32DCF0374F1F}" type="slidenum">
              <a:rPr lang="ru-RU" altLang="ru-RU">
                <a:latin typeface="Verdana" pitchFamily="34" charset="0"/>
              </a:rPr>
              <a:pPr/>
              <a:t>27</a:t>
            </a:fld>
            <a:endParaRPr lang="ru-RU" altLang="ru-RU">
              <a:latin typeface="Verdan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51" y="1295971"/>
            <a:ext cx="8385803" cy="407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7" y="926639"/>
            <a:ext cx="2400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FLARE OF JULY 18, 2002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3160" y="5517232"/>
            <a:ext cx="8565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frequency spectrum is </a:t>
            </a:r>
            <a:r>
              <a:rPr lang="en-US" dirty="0" smtClean="0"/>
              <a:t>flattening during </a:t>
            </a:r>
            <a:r>
              <a:rPr lang="en-US" dirty="0"/>
              <a:t>the </a:t>
            </a:r>
            <a:r>
              <a:rPr lang="en-US" dirty="0" smtClean="0"/>
              <a:t>radio burst </a:t>
            </a:r>
            <a:r>
              <a:rPr lang="en-US" dirty="0"/>
              <a:t>(see Figs. 4d–4f), namely, the spectrum </a:t>
            </a:r>
            <a:r>
              <a:rPr lang="en-US" dirty="0" smtClean="0"/>
              <a:t>slope (</a:t>
            </a:r>
            <a:r>
              <a:rPr lang="en-US" dirty="0"/>
              <a:t>index α) changes in time from –3 at the burst start </a:t>
            </a:r>
            <a:r>
              <a:rPr lang="en-US" dirty="0" smtClean="0"/>
              <a:t>to –</a:t>
            </a:r>
            <a:r>
              <a:rPr lang="en-US" dirty="0"/>
              <a:t>0.5 at the flux peak. The </a:t>
            </a:r>
            <a:r>
              <a:rPr lang="en-US" dirty="0" smtClean="0"/>
              <a:t>electron spectral index |</a:t>
            </a:r>
            <a:r>
              <a:rPr lang="en-US" dirty="0" err="1" smtClean="0"/>
              <a:t>δμ</a:t>
            </a:r>
            <a:r>
              <a:rPr lang="en-US" dirty="0" smtClean="0"/>
              <a:t> | &lt; 3. While </a:t>
            </a:r>
            <a:r>
              <a:rPr lang="en-US" dirty="0"/>
              <a:t>it is equal to </a:t>
            </a:r>
            <a:r>
              <a:rPr lang="en-US" dirty="0" smtClean="0"/>
              <a:t>–5.1 from HXR </a:t>
            </a:r>
            <a:r>
              <a:rPr lang="en-US" dirty="0"/>
              <a:t>data (Fig. 2</a:t>
            </a:r>
            <a:r>
              <a:rPr lang="en-US" dirty="0" smtClean="0"/>
              <a:t>).                                                                                              </a:t>
            </a:r>
            <a:r>
              <a:rPr lang="en-US" i="1" dirty="0" smtClean="0"/>
              <a:t> </a:t>
            </a:r>
            <a:r>
              <a:rPr lang="en-US" i="1" dirty="0" err="1"/>
              <a:t>Charikov</a:t>
            </a:r>
            <a:r>
              <a:rPr lang="en-US" i="1" dirty="0"/>
              <a:t> et al</a:t>
            </a:r>
            <a:r>
              <a:rPr lang="en-US" i="1" dirty="0" smtClean="0"/>
              <a:t>. Ge &amp; Ae </a:t>
            </a:r>
            <a:r>
              <a:rPr lang="en-US" i="1" dirty="0"/>
              <a:t>2014</a:t>
            </a:r>
            <a:endParaRPr lang="ru-RU" i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9632" y="3573016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835696" y="1556792"/>
            <a:ext cx="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308304" y="1556792"/>
            <a:ext cx="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549249" y="1398588"/>
            <a:ext cx="0" cy="3110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2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 sz="320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Gyrosynchrotron spectrum formation</a:t>
            </a:r>
            <a:endParaRPr lang="ru-RU" altLang="ru-RU" sz="3200" smtClean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83" name="Picture 3" descr="mw_spectrum_evolution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63650"/>
            <a:ext cx="3692525" cy="360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6324600" y="1981200"/>
            <a:ext cx="0" cy="1447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096000" y="3429000"/>
            <a:ext cx="579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i="1">
                <a:solidFill>
                  <a:schemeClr val="hlink"/>
                </a:solidFill>
                <a:latin typeface="Times New Roman" pitchFamily="18" charset="0"/>
              </a:rPr>
              <a:t>f</a:t>
            </a:r>
            <a:r>
              <a:rPr lang="en-US" altLang="ru-RU" sz="2000" i="1" baseline="-25000">
                <a:solidFill>
                  <a:schemeClr val="hlink"/>
                </a:solidFill>
                <a:latin typeface="Times New Roman" pitchFamily="18" charset="0"/>
              </a:rPr>
              <a:t>peak</a:t>
            </a:r>
            <a:endParaRPr lang="ru-RU" altLang="ru-RU" sz="2000" i="1" baseline="-250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16454" name="Text Box 6"/>
          <p:cNvSpPr txBox="1">
            <a:spLocks noChangeArrowheads="1"/>
          </p:cNvSpPr>
          <p:nvPr/>
        </p:nvSpPr>
        <p:spPr bwMode="auto">
          <a:xfrm>
            <a:off x="4800600" y="4876800"/>
            <a:ext cx="39782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180975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>
                <a:solidFill>
                  <a:schemeClr val="hlink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altLang="ru-RU" sz="2000">
                <a:latin typeface="Times New Roman" pitchFamily="18" charset="0"/>
              </a:rPr>
              <a:t>For correct radio diagnostics, we must answer the question: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>
                <a:solidFill>
                  <a:schemeClr val="hlink"/>
                </a:solidFill>
                <a:latin typeface="Times New Roman" pitchFamily="18" charset="0"/>
              </a:rPr>
              <a:t>Which effect is dominant for a specific burst or specific time during the burst?</a:t>
            </a:r>
            <a:endParaRPr lang="ru-RU" altLang="ru-RU" sz="20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41325" y="1412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65125" y="1409700"/>
            <a:ext cx="3978275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buClrTx/>
              <a:buSzTx/>
              <a:buFont typeface="Wingdings" pitchFamily="2" charset="2"/>
              <a:buNone/>
            </a:pPr>
            <a:r>
              <a:rPr lang="en-US" altLang="ru-RU" sz="1800">
                <a:latin typeface="Times New Roman" pitchFamily="18" charset="0"/>
              </a:rPr>
              <a:t>High frequency ( </a:t>
            </a:r>
            <a:r>
              <a:rPr lang="en-US" altLang="ru-RU" sz="1800" i="1">
                <a:latin typeface="Times New Roman" pitchFamily="18" charset="0"/>
              </a:rPr>
              <a:t>f &gt; f</a:t>
            </a:r>
            <a:r>
              <a:rPr lang="en-US" altLang="ru-RU" sz="1800" i="1" baseline="-25000">
                <a:latin typeface="Times New Roman" pitchFamily="18" charset="0"/>
              </a:rPr>
              <a:t>peak</a:t>
            </a:r>
            <a:r>
              <a:rPr lang="en-US" altLang="ru-RU" sz="1800">
                <a:latin typeface="Times New Roman" pitchFamily="18" charset="0"/>
              </a:rPr>
              <a:t>) turnover is defined by electron spectrum falling with energy.</a:t>
            </a:r>
          </a:p>
          <a:p>
            <a:pPr eaLnBrk="1" hangingPunct="1">
              <a:buClrTx/>
              <a:buSzTx/>
              <a:buFont typeface="Wingdings" pitchFamily="2" charset="2"/>
              <a:buNone/>
            </a:pPr>
            <a:endParaRPr lang="en-US" altLang="ru-RU" sz="1800">
              <a:latin typeface="Times New Roman" pitchFamily="18" charset="0"/>
            </a:endParaRPr>
          </a:p>
          <a:p>
            <a:pPr eaLnBrk="1" hangingPunct="1">
              <a:buClrTx/>
              <a:buSzTx/>
              <a:buFont typeface="Wingdings" pitchFamily="2" charset="2"/>
              <a:buNone/>
            </a:pPr>
            <a:r>
              <a:rPr lang="en-US" altLang="ru-RU" sz="1800">
                <a:latin typeface="Times New Roman" pitchFamily="18" charset="0"/>
              </a:rPr>
              <a:t>Two effects are usually considered as a reason for low frequency turnover:</a:t>
            </a:r>
          </a:p>
          <a:p>
            <a:pPr eaLnBrk="1" hangingPunct="1">
              <a:buClrTx/>
              <a:buSzTx/>
              <a:buFont typeface="Wingdings" pitchFamily="2" charset="2"/>
              <a:buNone/>
            </a:pPr>
            <a:endParaRPr lang="en-US" altLang="ru-RU" sz="1800">
              <a:latin typeface="Times New Roman" pitchFamily="18" charset="0"/>
            </a:endParaRPr>
          </a:p>
          <a:p>
            <a:pPr eaLnBrk="1" hangingPunct="1">
              <a:buClrTx/>
              <a:buSzTx/>
              <a:buFont typeface="Wingdings" pitchFamily="2" charset="2"/>
              <a:buNone/>
            </a:pPr>
            <a:r>
              <a:rPr lang="en-US" altLang="ru-RU" sz="2000">
                <a:solidFill>
                  <a:srgbClr val="CC3300"/>
                </a:solidFill>
                <a:latin typeface="Times New Roman" pitchFamily="18" charset="0"/>
              </a:rPr>
              <a:t>- Self-absorption</a:t>
            </a:r>
            <a:r>
              <a:rPr lang="en-US" altLang="ru-RU" sz="2000">
                <a:latin typeface="Times New Roman" pitchFamily="18" charset="0"/>
              </a:rPr>
              <a:t> </a:t>
            </a:r>
            <a:r>
              <a:rPr lang="en-US" altLang="ru-RU" sz="1800">
                <a:latin typeface="Times New Roman" pitchFamily="18" charset="0"/>
              </a:rPr>
              <a:t>(Twiss 1954)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	</a:t>
            </a:r>
            <a:r>
              <a:rPr lang="en-US" altLang="ru-RU" sz="1800">
                <a:latin typeface="Times New Roman" pitchFamily="18" charset="0"/>
              </a:rPr>
              <a:t>Peak frequency is defined by </a:t>
            </a:r>
            <a:r>
              <a:rPr lang="ru-RU" altLang="ru-RU" sz="1800">
                <a:latin typeface="Times New Roman" pitchFamily="18" charset="0"/>
              </a:rPr>
              <a:t>	</a:t>
            </a:r>
            <a:r>
              <a:rPr lang="en-US" altLang="ru-RU" sz="1800">
                <a:latin typeface="Times New Roman" pitchFamily="18" charset="0"/>
              </a:rPr>
              <a:t>the condition: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ru-RU" altLang="ru-RU" sz="1800" i="1">
                <a:latin typeface="Times New Roman" pitchFamily="18" charset="0"/>
                <a:sym typeface="Symbol" pitchFamily="18" charset="2"/>
              </a:rPr>
              <a:t>	</a:t>
            </a:r>
            <a:r>
              <a:rPr lang="en-US" altLang="ru-RU" sz="1800" i="1">
                <a:latin typeface="Times New Roman" pitchFamily="18" charset="0"/>
                <a:sym typeface="Symbol" pitchFamily="18" charset="2"/>
              </a:rPr>
              <a:t> (f</a:t>
            </a:r>
            <a:r>
              <a:rPr lang="en-US" altLang="ru-RU" sz="1800" i="1" baseline="-25000">
                <a:latin typeface="Times New Roman" pitchFamily="18" charset="0"/>
                <a:sym typeface="Symbol" pitchFamily="18" charset="2"/>
              </a:rPr>
              <a:t>p</a:t>
            </a:r>
            <a:r>
              <a:rPr lang="en-US" altLang="ru-RU" sz="1800" i="1">
                <a:latin typeface="Times New Roman" pitchFamily="18" charset="0"/>
                <a:sym typeface="Symbol" pitchFamily="18" charset="2"/>
              </a:rPr>
              <a:t>)= k</a:t>
            </a:r>
            <a:r>
              <a:rPr lang="en-US" altLang="ru-RU" sz="1800" i="1" baseline="-25000">
                <a:latin typeface="Times New Roman" pitchFamily="18" charset="0"/>
                <a:sym typeface="Symbol" pitchFamily="18" charset="2"/>
              </a:rPr>
              <a:t>f </a:t>
            </a:r>
            <a:r>
              <a:rPr lang="en-US" altLang="ru-RU" sz="1800" i="1">
                <a:latin typeface="Times New Roman" pitchFamily="18" charset="0"/>
                <a:sym typeface="Symbol" pitchFamily="18" charset="2"/>
              </a:rPr>
              <a:t>L ~ 1</a:t>
            </a:r>
            <a:endParaRPr lang="en-US" altLang="ru-RU" sz="1800" i="1">
              <a:latin typeface="Times New Roman" pitchFamily="18" charset="0"/>
            </a:endParaRPr>
          </a:p>
          <a:p>
            <a:pPr eaLnBrk="1" hangingPunct="1">
              <a:buClrTx/>
              <a:buSzTx/>
              <a:buFontTx/>
              <a:buChar char="-"/>
            </a:pPr>
            <a:r>
              <a:rPr lang="en-US" altLang="ru-RU" sz="2000">
                <a:solidFill>
                  <a:schemeClr val="hlink"/>
                </a:solidFill>
                <a:latin typeface="Times New Roman" pitchFamily="18" charset="0"/>
              </a:rPr>
              <a:t> Razin suppression </a:t>
            </a:r>
            <a:r>
              <a:rPr lang="en-US" altLang="ru-RU" sz="2000">
                <a:latin typeface="Times New Roman" pitchFamily="18" charset="0"/>
              </a:rPr>
              <a:t>(</a:t>
            </a:r>
            <a:r>
              <a:rPr lang="en-US" altLang="ru-RU" sz="1800">
                <a:latin typeface="Times New Roman" pitchFamily="18" charset="0"/>
              </a:rPr>
              <a:t>Razin 1960</a:t>
            </a:r>
            <a:r>
              <a:rPr lang="en-US" altLang="ru-RU" sz="2000">
                <a:latin typeface="Times New Roman" pitchFamily="18" charset="0"/>
              </a:rPr>
              <a:t>)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ru-RU" sz="1800">
                <a:latin typeface="Times New Roman" pitchFamily="18" charset="0"/>
              </a:rPr>
              <a:t>	Peak frequency depends on the </a:t>
            </a:r>
            <a:r>
              <a:rPr lang="ru-RU" altLang="ru-RU" sz="1800">
                <a:latin typeface="Times New Roman" pitchFamily="18" charset="0"/>
              </a:rPr>
              <a:t>	</a:t>
            </a:r>
            <a:r>
              <a:rPr lang="en-US" altLang="ru-RU" sz="1800">
                <a:latin typeface="Times New Roman" pitchFamily="18" charset="0"/>
              </a:rPr>
              <a:t>Razin frequency: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ru-RU" altLang="ru-RU" sz="1800" i="1">
                <a:latin typeface="Times New Roman" pitchFamily="18" charset="0"/>
                <a:sym typeface="Symbol" pitchFamily="18" charset="2"/>
              </a:rPr>
              <a:t>	</a:t>
            </a:r>
            <a:r>
              <a:rPr lang="en-US" altLang="ru-RU" sz="1800" i="1">
                <a:latin typeface="Times New Roman" pitchFamily="18" charset="0"/>
                <a:sym typeface="Symbol" pitchFamily="18" charset="2"/>
              </a:rPr>
              <a:t>f</a:t>
            </a:r>
            <a:r>
              <a:rPr lang="en-US" altLang="ru-RU" sz="1800" i="1" baseline="-25000">
                <a:latin typeface="Times New Roman" pitchFamily="18" charset="0"/>
                <a:sym typeface="Symbol" pitchFamily="18" charset="2"/>
              </a:rPr>
              <a:t>R</a:t>
            </a:r>
            <a:r>
              <a:rPr lang="en-US" altLang="ru-RU" sz="1800" i="1">
                <a:latin typeface="Times New Roman" pitchFamily="18" charset="0"/>
                <a:sym typeface="Symbol" pitchFamily="18" charset="2"/>
              </a:rPr>
              <a:t> = 2 f </a:t>
            </a:r>
            <a:r>
              <a:rPr lang="en-US" altLang="ru-RU" sz="1800" i="1" baseline="-25000">
                <a:latin typeface="Times New Roman" pitchFamily="18" charset="0"/>
                <a:sym typeface="Symbol" pitchFamily="18" charset="2"/>
              </a:rPr>
              <a:t>p</a:t>
            </a:r>
            <a:r>
              <a:rPr lang="en-US" altLang="ru-RU" sz="1800" i="1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altLang="ru-RU" sz="1800" i="1">
                <a:latin typeface="Times New Roman" pitchFamily="18" charset="0"/>
                <a:sym typeface="Symbol" pitchFamily="18" charset="2"/>
              </a:rPr>
              <a:t>/3f</a:t>
            </a:r>
            <a:r>
              <a:rPr lang="en-US" altLang="ru-RU" sz="1800" i="1" baseline="-25000">
                <a:latin typeface="Times New Roman" pitchFamily="18" charset="0"/>
                <a:sym typeface="Symbol" pitchFamily="18" charset="2"/>
              </a:rPr>
              <a:t>B</a:t>
            </a:r>
            <a:endParaRPr lang="en-US" altLang="ru-RU" sz="1800" i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3211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064500" cy="1081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 sz="4000" smtClean="0">
                <a:solidFill>
                  <a:srgbClr val="FF0000"/>
                </a:solidFill>
                <a:effectLst/>
              </a:rPr>
              <a:t>Basic effects </a:t>
            </a:r>
            <a:br>
              <a:rPr lang="en-US" altLang="ru-RU" sz="4000" smtClean="0">
                <a:solidFill>
                  <a:srgbClr val="FF0000"/>
                </a:solidFill>
                <a:effectLst/>
              </a:rPr>
            </a:br>
            <a:r>
              <a:rPr lang="en-US" altLang="ru-RU" sz="4000" smtClean="0">
                <a:solidFill>
                  <a:srgbClr val="FF0000"/>
                </a:solidFill>
                <a:effectLst/>
              </a:rPr>
              <a:t>on characteristics of GS emission</a:t>
            </a:r>
            <a:endParaRPr lang="ru-RU" altLang="ru-RU" sz="4000" smtClean="0">
              <a:solidFill>
                <a:srgbClr val="FF0000"/>
              </a:solidFill>
              <a:effectLst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50825" y="2420938"/>
            <a:ext cx="8893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ru-RU" sz="2400"/>
          </a:p>
          <a:p>
            <a:pPr eaLnBrk="1" hangingPunct="1"/>
            <a:endParaRPr lang="en-US" altLang="ru-RU" sz="200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79388" y="1700213"/>
            <a:ext cx="878522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1325" indent="-44132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81050" indent="-1603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03338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401888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924175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38137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83857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429577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752975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2">
              <a:buFontTx/>
              <a:buChar char="•"/>
            </a:pPr>
            <a:r>
              <a:rPr lang="en-US" altLang="ru-RU" sz="2400"/>
              <a:t>Influence of the magnetic field strength and direction;</a:t>
            </a:r>
          </a:p>
          <a:p>
            <a:pPr lvl="2">
              <a:buFontTx/>
              <a:buChar char="•"/>
            </a:pPr>
            <a:endParaRPr lang="en-US" altLang="ru-RU" sz="2400"/>
          </a:p>
          <a:p>
            <a:pPr lvl="2">
              <a:buFontTx/>
              <a:buChar char="•"/>
            </a:pPr>
            <a:r>
              <a:rPr lang="en-US" altLang="ru-RU" sz="2400"/>
              <a:t>Influence of the plasma density on the electron energy spectrum dynamics; Influence of the corresponding energy spectrum deformation;</a:t>
            </a:r>
          </a:p>
          <a:p>
            <a:pPr lvl="2"/>
            <a:r>
              <a:rPr lang="en-US" altLang="ru-RU" sz="2400"/>
              <a:t> </a:t>
            </a:r>
          </a:p>
          <a:p>
            <a:pPr lvl="2">
              <a:buFontTx/>
              <a:buChar char="•"/>
            </a:pPr>
            <a:r>
              <a:rPr lang="en-US" altLang="ru-RU" sz="2400"/>
              <a:t> Influence of the Razin effect; </a:t>
            </a:r>
          </a:p>
          <a:p>
            <a:pPr lvl="2">
              <a:buFontTx/>
              <a:buChar char="•"/>
            </a:pPr>
            <a:endParaRPr lang="en-US" altLang="ru-RU" sz="2400"/>
          </a:p>
          <a:p>
            <a:pPr lvl="2">
              <a:buFontTx/>
              <a:buChar char="•"/>
            </a:pPr>
            <a:r>
              <a:rPr lang="en-US" altLang="ru-RU" sz="2400"/>
              <a:t> Influence of the electron pitch-angle anisotropy</a:t>
            </a:r>
            <a:endParaRPr lang="ru-RU" altLang="ru-RU" sz="240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339975" y="5805488"/>
            <a:ext cx="65008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>
                <a:solidFill>
                  <a:srgbClr val="FF0000"/>
                </a:solidFill>
                <a:latin typeface="Arial" pitchFamily="34" charset="0"/>
              </a:rPr>
              <a:t>Should be taken into account while doing the microwave diagnostics</a:t>
            </a:r>
            <a:endParaRPr lang="ru-RU" altLang="ru-RU" sz="24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611188" y="6021388"/>
            <a:ext cx="1223962" cy="287337"/>
          </a:xfrm>
          <a:prstGeom prst="rightArrow">
            <a:avLst>
              <a:gd name="adj1" fmla="val 50000"/>
              <a:gd name="adj2" fmla="val 106492"/>
            </a:avLst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9843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97468"/>
            <a:ext cx="1663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Введение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836712"/>
            <a:ext cx="79208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dirty="0" smtClean="0"/>
              <a:t>Импульсные и плавные (</a:t>
            </a:r>
            <a:r>
              <a:rPr lang="en-US" dirty="0" smtClean="0"/>
              <a:t>gradual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вспышки.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dirty="0" smtClean="0"/>
              <a:t>Микроволновое и жесткое рентгеновское излучения вспышек генерируются одной и той же или разными популяциями нетепловых электронов?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dirty="0" smtClean="0"/>
              <a:t>Модель </a:t>
            </a:r>
            <a:r>
              <a:rPr lang="ru-RU" dirty="0"/>
              <a:t>двухэтапного </a:t>
            </a:r>
            <a:r>
              <a:rPr lang="ru-RU" dirty="0" smtClean="0"/>
              <a:t>ускорения.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/>
              <a:t>Ускорение и транспорт </a:t>
            </a:r>
            <a:r>
              <a:rPr lang="ru-RU" dirty="0" err="1" smtClean="0"/>
              <a:t>низкоэнергичных</a:t>
            </a:r>
            <a:r>
              <a:rPr lang="ru-RU" dirty="0" smtClean="0"/>
              <a:t> и высокоэнергичных электронов. Модели толстой и тонкой мишени; модель магнитной ловушки.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/>
              <a:t>Вспышечная петля = магнитная ловушка для ускоренных электронов?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/>
              <a:t>Режимы диффузии электронов: слабая, умеренная и сильная.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/>
              <a:t>Рассеяние нетепловых электронов из-за кулоновских столкновений и из-за взаимодействия с волновой турбулентностью (</a:t>
            </a:r>
            <a:r>
              <a:rPr lang="ru-RU" dirty="0" err="1" smtClean="0"/>
              <a:t>вистлеры</a:t>
            </a:r>
            <a:r>
              <a:rPr lang="ru-RU" dirty="0" smtClean="0"/>
              <a:t>, </a:t>
            </a:r>
            <a:r>
              <a:rPr lang="ru-RU" dirty="0" err="1" smtClean="0"/>
              <a:t>ленгмюровские</a:t>
            </a:r>
            <a:r>
              <a:rPr lang="ru-RU" dirty="0" smtClean="0"/>
              <a:t> волны, ионный звук, БМЗ, …).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/>
              <a:t>Детальные сравнения выводов теоретических моделей с результатами наблюдений</a:t>
            </a:r>
          </a:p>
        </p:txBody>
      </p:sp>
    </p:spTree>
    <p:extLst>
      <p:ext uri="{BB962C8B-B14F-4D97-AF65-F5344CB8AC3E}">
        <p14:creationId xmlns:p14="http://schemas.microsoft.com/office/powerpoint/2010/main" val="75679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201</a:t>
            </a:r>
            <a:r>
              <a:rPr lang="en-US" dirty="0"/>
              <a:t>7</a:t>
            </a:r>
            <a:endParaRPr lang="ru-RU" dirty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343400" cy="1371600"/>
          </a:xfrm>
        </p:spPr>
        <p:txBody>
          <a:bodyPr/>
          <a:lstStyle/>
          <a:p>
            <a:pPr eaLnBrk="1" hangingPunct="1"/>
            <a:r>
              <a:rPr lang="en-US" altLang="ru-RU" sz="2800" smtClean="0">
                <a:solidFill>
                  <a:srgbClr val="FF0000"/>
                </a:solidFill>
                <a:effectLst/>
              </a:rPr>
              <a:t>Microwave spectrum and </a:t>
            </a:r>
            <a:br>
              <a:rPr lang="en-US" altLang="ru-RU" sz="2800" smtClean="0">
                <a:solidFill>
                  <a:srgbClr val="FF0000"/>
                </a:solidFill>
                <a:effectLst/>
              </a:rPr>
            </a:br>
            <a:r>
              <a:rPr lang="en-US" altLang="ru-RU" sz="2800" smtClean="0">
                <a:solidFill>
                  <a:srgbClr val="FF0000"/>
                </a:solidFill>
                <a:effectLst/>
              </a:rPr>
              <a:t>flaring loop diagnostics</a:t>
            </a:r>
            <a:endParaRPr lang="ru-RU" altLang="ru-RU" sz="2800" smtClean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729091" name="Group 3"/>
          <p:cNvGraphicFramePr>
            <a:graphicFrameLocks noGrp="1"/>
          </p:cNvGraphicFramePr>
          <p:nvPr/>
        </p:nvGraphicFramePr>
        <p:xfrm>
          <a:off x="4343400" y="0"/>
          <a:ext cx="4572000" cy="6845648"/>
        </p:xfrm>
        <a:graphic>
          <a:graphicData uri="http://schemas.openxmlformats.org/drawingml/2006/table">
            <a:tbl>
              <a:tblPr/>
              <a:tblGrid>
                <a:gridCol w="2133600"/>
                <a:gridCol w="2438400"/>
              </a:tblGrid>
              <a:tr h="7009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Emission parameter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  <a:sym typeface="Wingdings" pitchFamily="2" charset="2"/>
                        </a:rPr>
                        <a:t>Flaring loop parameter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  <a:sym typeface="Wingdings" pitchFamily="2" charset="2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76120">
                <a:tc>
                  <a:txBody>
                    <a:bodyPr/>
                    <a:lstStyle/>
                    <a:p>
                      <a:pPr marL="163513" marR="0" lvl="0" indent="-1635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163513" marR="0" lvl="0" indent="-1635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- high frequency slope </a:t>
                      </a:r>
                    </a:p>
                    <a:p>
                      <a:pPr marL="163513" marR="0" lvl="0" indent="-1635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- intensity of emission at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 &gt;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ru-RU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eak</a:t>
                      </a:r>
                      <a:endParaRPr kumimoji="0" lang="ru-RU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163513" marR="0" lvl="0" indent="-1635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513" marR="0" lvl="0" indent="-1635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  <a:sym typeface="Wingdings" pitchFamily="2" charset="2"/>
                      </a:endParaRPr>
                    </a:p>
                    <a:p>
                      <a:pPr marL="163513" marR="0" lvl="0" indent="-1635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  <a:sym typeface="Wingdings" pitchFamily="2" charset="2"/>
                        </a:rPr>
                        <a:t>- spectral index of nonthermal  electrons</a:t>
                      </a:r>
                    </a:p>
                    <a:p>
                      <a:pPr marL="163513" marR="0" lvl="0" indent="-1635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  <a:sym typeface="Wingdings" pitchFamily="2" charset="2"/>
                        </a:rPr>
                        <a:t>- total number of high energy electrons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  <a:sym typeface="Wingdings" pitchFamily="2" charset="2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50426">
                <a:tc>
                  <a:txBody>
                    <a:bodyPr/>
                    <a:lstStyle/>
                    <a:p>
                      <a:pPr marL="179388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frequency of spectral maximum        (peak frequency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ru-RU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eak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179388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Tx/>
                        <a:buChar char="-"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179388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peak flux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en-US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p</a:t>
                      </a:r>
                      <a:endParaRPr kumimoji="0" lang="ru-RU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179388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  <a:sym typeface="Wingdings" pitchFamily="2" charset="2"/>
                        </a:rPr>
                        <a:t>- magnetic field strength;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  <a:sym typeface="Wingdings" pitchFamily="2" charset="2"/>
                        </a:rPr>
                        <a:t> column number density of nonthermal   electrons;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  <a:sym typeface="Wingdings" pitchFamily="2" charset="2"/>
                        </a:rPr>
                        <a:t>-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  <a:sym typeface="Wingdings" pitchFamily="2" charset="2"/>
                        </a:rPr>
                        <a:t>n</a:t>
                      </a:r>
                      <a:r>
                        <a:rPr kumimoji="0" lang="en-US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  <a:sym typeface="Wingdings" pitchFamily="2" charset="2"/>
                        </a:rPr>
                        <a:t>0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  <a:sym typeface="Wingdings" pitchFamily="2" charset="2"/>
                        </a:rPr>
                        <a:t>/B</a:t>
                      </a: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  <a:sym typeface="Wingdings" pitchFamily="2" charset="2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17787">
                <a:tc>
                  <a:txBody>
                    <a:bodyPr/>
                    <a:lstStyle/>
                    <a:p>
                      <a:pPr marL="163513" marR="0" lvl="0" indent="-1635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low frequency slope</a:t>
                      </a:r>
                    </a:p>
                    <a:p>
                      <a:pPr marL="163513" marR="0" lvl="0" indent="-1635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Tx/>
                        <a:buChar char="-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intensity of emission at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f &lt; f</a:t>
                      </a:r>
                      <a:r>
                        <a:rPr kumimoji="0" lang="ru-RU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eak</a:t>
                      </a:r>
                      <a:endParaRPr kumimoji="0" lang="ru-RU" sz="16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3513" marR="0" lvl="0" indent="-1635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pitchFamily="34" charset="0"/>
                          <a:sym typeface="Wingdings" pitchFamily="2" charset="2"/>
                        </a:rPr>
                        <a:t>- magnetic field inhomogeneity in a radio source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cs typeface="Arial" pitchFamily="34" charset="0"/>
                        <a:sym typeface="Wingdings" pitchFamily="2" charset="2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2549" name="Picture 20" descr="mcw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0"/>
          <a:stretch>
            <a:fillRect/>
          </a:stretch>
        </p:blipFill>
        <p:spPr bwMode="auto">
          <a:xfrm>
            <a:off x="179388" y="1195387"/>
            <a:ext cx="39401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50" name="Group 30"/>
          <p:cNvGrpSpPr>
            <a:grpSpLocks/>
          </p:cNvGrpSpPr>
          <p:nvPr/>
        </p:nvGrpSpPr>
        <p:grpSpPr bwMode="auto">
          <a:xfrm>
            <a:off x="179388" y="1946275"/>
            <a:ext cx="4452938" cy="4857750"/>
            <a:chOff x="113" y="1226"/>
            <a:chExt cx="2805" cy="3060"/>
          </a:xfrm>
        </p:grpSpPr>
        <p:sp>
          <p:nvSpPr>
            <p:cNvPr id="22551" name="Text Box 21"/>
            <p:cNvSpPr txBox="1">
              <a:spLocks noChangeArrowheads="1"/>
            </p:cNvSpPr>
            <p:nvPr/>
          </p:nvSpPr>
          <p:spPr bwMode="auto">
            <a:xfrm>
              <a:off x="113" y="3898"/>
              <a:ext cx="2805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u"/>
                <a:defRPr sz="3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800" dirty="0">
                  <a:latin typeface="Times New Roman" pitchFamily="18" charset="0"/>
                </a:rPr>
                <a:t>(</a:t>
              </a:r>
              <a:r>
                <a:rPr lang="en-US" altLang="ru-RU" sz="1600" dirty="0">
                  <a:latin typeface="Times New Roman" pitchFamily="18" charset="0"/>
                </a:rPr>
                <a:t>see for review: Bastian, Benz &amp; Gary, 1998;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600" dirty="0">
                  <a:latin typeface="Times New Roman" pitchFamily="18" charset="0"/>
                </a:rPr>
                <a:t>Fleishman &amp; </a:t>
              </a:r>
              <a:r>
                <a:rPr lang="en-US" altLang="ru-RU" sz="1600" dirty="0" err="1">
                  <a:latin typeface="Times New Roman" pitchFamily="18" charset="0"/>
                </a:rPr>
                <a:t>Melnikov</a:t>
              </a:r>
              <a:r>
                <a:rPr lang="en-US" altLang="ru-RU" sz="1600" dirty="0">
                  <a:latin typeface="Times New Roman" pitchFamily="18" charset="0"/>
                </a:rPr>
                <a:t>, 2003) </a:t>
              </a:r>
              <a:endParaRPr lang="ru-RU" altLang="ru-RU" sz="1600" dirty="0">
                <a:latin typeface="Times New Roman" pitchFamily="18" charset="0"/>
              </a:endParaRPr>
            </a:p>
          </p:txBody>
        </p:sp>
        <p:sp>
          <p:nvSpPr>
            <p:cNvPr id="22552" name="Line 22"/>
            <p:cNvSpPr>
              <a:spLocks noChangeShapeType="1"/>
            </p:cNvSpPr>
            <p:nvPr/>
          </p:nvSpPr>
          <p:spPr bwMode="auto">
            <a:xfrm flipV="1">
              <a:off x="1536" y="1344"/>
              <a:ext cx="0" cy="672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3" name="Text Box 23"/>
            <p:cNvSpPr txBox="1">
              <a:spLocks noChangeArrowheads="1"/>
            </p:cNvSpPr>
            <p:nvPr/>
          </p:nvSpPr>
          <p:spPr bwMode="auto">
            <a:xfrm>
              <a:off x="1430" y="1946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u"/>
                <a:defRPr sz="3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2400" b="1" i="1">
                  <a:solidFill>
                    <a:srgbClr val="CC3300"/>
                  </a:solidFill>
                  <a:latin typeface="Times New Roman" pitchFamily="18" charset="0"/>
                </a:rPr>
                <a:t>f</a:t>
              </a:r>
              <a:r>
                <a:rPr lang="en-US" altLang="ru-RU" sz="2400" b="1" i="1" baseline="-25000">
                  <a:solidFill>
                    <a:srgbClr val="CC3300"/>
                  </a:solidFill>
                  <a:latin typeface="Times New Roman" pitchFamily="18" charset="0"/>
                </a:rPr>
                <a:t>p</a:t>
              </a:r>
              <a:endParaRPr lang="ru-RU" altLang="ru-RU" sz="2400" b="1" i="1" baseline="-2500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22554" name="Line 24"/>
            <p:cNvSpPr>
              <a:spLocks noChangeShapeType="1"/>
            </p:cNvSpPr>
            <p:nvPr/>
          </p:nvSpPr>
          <p:spPr bwMode="auto">
            <a:xfrm>
              <a:off x="672" y="1296"/>
              <a:ext cx="76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5" name="Text Box 25"/>
            <p:cNvSpPr txBox="1">
              <a:spLocks noChangeArrowheads="1"/>
            </p:cNvSpPr>
            <p:nvPr/>
          </p:nvSpPr>
          <p:spPr bwMode="auto">
            <a:xfrm>
              <a:off x="758" y="1226"/>
              <a:ext cx="2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u"/>
                <a:defRPr sz="3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2400" i="1">
                  <a:solidFill>
                    <a:srgbClr val="CC3300"/>
                  </a:solidFill>
                  <a:latin typeface="Times New Roman" pitchFamily="18" charset="0"/>
                </a:rPr>
                <a:t>F</a:t>
              </a:r>
              <a:r>
                <a:rPr lang="en-US" altLang="ru-RU" sz="2400" i="1" baseline="-25000">
                  <a:solidFill>
                    <a:srgbClr val="CC3300"/>
                  </a:solidFill>
                  <a:latin typeface="Times New Roman" pitchFamily="18" charset="0"/>
                </a:rPr>
                <a:t>p</a:t>
              </a:r>
              <a:endParaRPr lang="ru-RU" altLang="ru-RU" sz="2400" i="1" baseline="-2500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22556" name="Line 26"/>
            <p:cNvSpPr>
              <a:spLocks noChangeShapeType="1"/>
            </p:cNvSpPr>
            <p:nvPr/>
          </p:nvSpPr>
          <p:spPr bwMode="auto">
            <a:xfrm flipH="1">
              <a:off x="1968" y="1680"/>
              <a:ext cx="96" cy="192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7" name="Line 27"/>
            <p:cNvSpPr>
              <a:spLocks noChangeShapeType="1"/>
            </p:cNvSpPr>
            <p:nvPr/>
          </p:nvSpPr>
          <p:spPr bwMode="auto">
            <a:xfrm flipH="1" flipV="1">
              <a:off x="960" y="2304"/>
              <a:ext cx="96" cy="33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58" name="Text Box 28"/>
            <p:cNvSpPr txBox="1">
              <a:spLocks noChangeArrowheads="1"/>
            </p:cNvSpPr>
            <p:nvPr/>
          </p:nvSpPr>
          <p:spPr bwMode="auto">
            <a:xfrm>
              <a:off x="950" y="2614"/>
              <a:ext cx="3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u"/>
                <a:defRPr sz="3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>
                  <a:solidFill>
                    <a:srgbClr val="CC33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  <a:r>
                <a:rPr lang="en-US" altLang="ru-RU" sz="2400" baseline="-25000">
                  <a:solidFill>
                    <a:srgbClr val="CC3300"/>
                  </a:solidFill>
                  <a:latin typeface="Times New Roman" pitchFamily="18" charset="0"/>
                  <a:sym typeface="Symbol" pitchFamily="18" charset="2"/>
                </a:rPr>
                <a:t>lf</a:t>
              </a:r>
              <a:endParaRPr lang="ru-RU" altLang="ru-RU" sz="2400" baseline="-2500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22559" name="Rectangle 29"/>
            <p:cNvSpPr>
              <a:spLocks noChangeArrowheads="1"/>
            </p:cNvSpPr>
            <p:nvPr/>
          </p:nvSpPr>
          <p:spPr bwMode="auto">
            <a:xfrm>
              <a:off x="1968" y="1392"/>
              <a:ext cx="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u"/>
                <a:defRPr sz="3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>
                  <a:solidFill>
                    <a:srgbClr val="CC33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  <a:r>
                <a:rPr lang="en-US" altLang="ru-RU" sz="2400" baseline="-25000">
                  <a:solidFill>
                    <a:srgbClr val="CC3300"/>
                  </a:solidFill>
                  <a:latin typeface="Times New Roman" pitchFamily="18" charset="0"/>
                  <a:sym typeface="Symbol" pitchFamily="18" charset="2"/>
                </a:rPr>
                <a:t>hf</a:t>
              </a:r>
              <a:endParaRPr lang="ru-RU" altLang="ru-RU" sz="2400" baseline="-25000">
                <a:solidFill>
                  <a:srgbClr val="CC33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59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201</a:t>
            </a:r>
            <a:r>
              <a:rPr lang="en-US" dirty="0"/>
              <a:t>7</a:t>
            </a:r>
            <a:endParaRPr lang="ru-RU" dirty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ru-RU" sz="3200" smtClean="0">
                <a:solidFill>
                  <a:srgbClr val="FF0000"/>
                </a:solidFill>
                <a:effectLst/>
              </a:rPr>
              <a:t>Dynamics of microwave spectrum, </a:t>
            </a:r>
            <a:br>
              <a:rPr lang="en-US" altLang="ru-RU" sz="3200" smtClean="0">
                <a:solidFill>
                  <a:srgbClr val="FF0000"/>
                </a:solidFill>
                <a:effectLst/>
              </a:rPr>
            </a:br>
            <a:r>
              <a:rPr lang="en-US" altLang="ru-RU" sz="3200" smtClean="0">
                <a:solidFill>
                  <a:srgbClr val="FF0000"/>
                </a:solidFill>
                <a:effectLst/>
              </a:rPr>
              <a:t>the flare on July 15, 2002   (OVSA)</a:t>
            </a:r>
            <a:endParaRPr lang="ru-RU" altLang="ru-RU" sz="3200" smtClean="0">
              <a:solidFill>
                <a:srgbClr val="FF0000"/>
              </a:solidFill>
              <a:effectLst/>
            </a:endParaRPr>
          </a:p>
        </p:txBody>
      </p:sp>
      <p:pic>
        <p:nvPicPr>
          <p:cNvPr id="733187" name="Animation5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62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35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33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318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33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33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3187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68313" y="3068638"/>
            <a:ext cx="5040312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>
                <a:latin typeface="Arial" pitchFamily="34" charset="0"/>
              </a:rPr>
              <a:t>Mildly-relativistic case: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i="1">
                <a:latin typeface="Arial" pitchFamily="34" charset="0"/>
              </a:rPr>
              <a:t>Dulk &amp; Marsh (1982)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ru-RU" sz="2000" i="1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ru-RU" sz="2400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ru-RU" sz="2400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>
                <a:latin typeface="Arial" pitchFamily="34" charset="0"/>
              </a:rPr>
              <a:t>Relativistic case: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i="1">
                <a:latin typeface="Arial" pitchFamily="34" charset="0"/>
              </a:rPr>
              <a:t>Getmantsev, Korchak (1961)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ru-RU" sz="2000" i="1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ru-RU" sz="2000" i="1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i="1">
              <a:latin typeface="Arial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ru-RU" sz="3200" smtClean="0">
                <a:solidFill>
                  <a:schemeClr val="tx1"/>
                </a:solidFill>
                <a:effectLst/>
              </a:rPr>
              <a:t>Influence of the magnetic field strength</a:t>
            </a:r>
            <a:endParaRPr lang="ru-RU" altLang="ru-RU" sz="320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4580" name="Object 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865188" y="5589588"/>
          <a:ext cx="241141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8" name="Формула" r:id="rId3" imgW="850531" imgH="203112" progId="Equation.3">
                  <p:embed/>
                </p:oleObj>
              </mc:Choice>
              <mc:Fallback>
                <p:oleObj name="Формула" r:id="rId3" imgW="85053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5589588"/>
                        <a:ext cx="2411412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755650" y="3933825"/>
          <a:ext cx="30607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9" name="Формула" r:id="rId5" imgW="1079032" imgH="177723" progId="Equation.3">
                  <p:embed/>
                </p:oleObj>
              </mc:Choice>
              <mc:Fallback>
                <p:oleObj name="Формула" r:id="rId5" imgW="1079032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933825"/>
                        <a:ext cx="30607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4572000" y="908050"/>
            <a:ext cx="3529013" cy="5689600"/>
            <a:chOff x="2789" y="572"/>
            <a:chExt cx="2223" cy="3584"/>
          </a:xfrm>
        </p:grpSpPr>
        <p:graphicFrame>
          <p:nvGraphicFramePr>
            <p:cNvPr id="24589" name="Object 7"/>
            <p:cNvGraphicFramePr>
              <a:graphicFrameLocks noChangeAspect="1"/>
            </p:cNvGraphicFramePr>
            <p:nvPr/>
          </p:nvGraphicFramePr>
          <p:xfrm>
            <a:off x="2789" y="2251"/>
            <a:ext cx="2222" cy="19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70" name="Точечный рисунок" r:id="rId7" imgW="2666667" imgH="2285714" progId="Paint.Picture">
                    <p:embed/>
                  </p:oleObj>
                </mc:Choice>
                <mc:Fallback>
                  <p:oleObj name="Точечный рисунок" r:id="rId7" imgW="2666667" imgH="2285714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9" y="2251"/>
                          <a:ext cx="2222" cy="19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4590" name="Group 8"/>
            <p:cNvGrpSpPr>
              <a:grpSpLocks/>
            </p:cNvGrpSpPr>
            <p:nvPr/>
          </p:nvGrpSpPr>
          <p:grpSpPr bwMode="auto">
            <a:xfrm>
              <a:off x="2789" y="572"/>
              <a:ext cx="2223" cy="2948"/>
              <a:chOff x="2789" y="709"/>
              <a:chExt cx="2223" cy="2948"/>
            </a:xfrm>
          </p:grpSpPr>
          <p:graphicFrame>
            <p:nvGraphicFramePr>
              <p:cNvPr id="24591" name="Object 9"/>
              <p:cNvGraphicFramePr>
                <a:graphicFrameLocks noChangeAspect="1"/>
              </p:cNvGraphicFramePr>
              <p:nvPr/>
            </p:nvGraphicFramePr>
            <p:xfrm>
              <a:off x="2789" y="709"/>
              <a:ext cx="2223" cy="17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671" name="Точечный рисунок" r:id="rId9" imgW="2734057" imgH="2123810" progId="Paint.Picture">
                      <p:embed/>
                    </p:oleObj>
                  </mc:Choice>
                  <mc:Fallback>
                    <p:oleObj name="Точечный рисунок" r:id="rId9" imgW="2734057" imgH="2123810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89" y="709"/>
                            <a:ext cx="2223" cy="17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592" name="Line 10"/>
              <p:cNvSpPr>
                <a:spLocks noChangeShapeType="1"/>
              </p:cNvSpPr>
              <p:nvPr/>
            </p:nvSpPr>
            <p:spPr bwMode="auto">
              <a:xfrm>
                <a:off x="3379" y="3657"/>
                <a:ext cx="136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3" name="Rectangle 11"/>
              <p:cNvSpPr>
                <a:spLocks noChangeArrowheads="1"/>
              </p:cNvSpPr>
              <p:nvPr/>
            </p:nvSpPr>
            <p:spPr bwMode="auto">
              <a:xfrm>
                <a:off x="3651" y="1389"/>
                <a:ext cx="318" cy="2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u"/>
                  <a:defRPr sz="32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u"/>
                  <a:defRPr sz="24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</p:grpSp>
      </p:grpSp>
      <p:graphicFrame>
        <p:nvGraphicFramePr>
          <p:cNvPr id="24583" name="Object 12"/>
          <p:cNvGraphicFramePr>
            <a:graphicFrameLocks noChangeAspect="1"/>
          </p:cNvGraphicFramePr>
          <p:nvPr/>
        </p:nvGraphicFramePr>
        <p:xfrm>
          <a:off x="1116013" y="1628775"/>
          <a:ext cx="25209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2" name="Формула" r:id="rId11" imgW="825500" imgH="228600" progId="Equation.3">
                  <p:embed/>
                </p:oleObj>
              </mc:Choice>
              <mc:Fallback>
                <p:oleObj name="Формула" r:id="rId11" imgW="82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628775"/>
                        <a:ext cx="25209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611188" y="1125538"/>
            <a:ext cx="175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800">
                <a:latin typeface="Arial" pitchFamily="34" charset="0"/>
              </a:rPr>
              <a:t>Electrons</a:t>
            </a:r>
            <a:r>
              <a:rPr lang="en-US" altLang="ru-RU" sz="2400">
                <a:latin typeface="Arial" pitchFamily="34" charset="0"/>
              </a:rPr>
              <a:t>:</a:t>
            </a:r>
            <a:endParaRPr lang="ru-RU" altLang="ru-RU" sz="2400">
              <a:latin typeface="Arial" pitchFamily="34" charset="0"/>
            </a:endParaRPr>
          </a:p>
        </p:txBody>
      </p:sp>
      <p:sp>
        <p:nvSpPr>
          <p:cNvPr id="24585" name="Text Box 14"/>
          <p:cNvSpPr txBox="1">
            <a:spLocks noChangeArrowheads="1"/>
          </p:cNvSpPr>
          <p:nvPr/>
        </p:nvSpPr>
        <p:spPr bwMode="auto">
          <a:xfrm>
            <a:off x="900113" y="2636838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graphicFrame>
        <p:nvGraphicFramePr>
          <p:cNvPr id="24586" name="Object 15"/>
          <p:cNvGraphicFramePr>
            <a:graphicFrameLocks noChangeAspect="1"/>
          </p:cNvGraphicFramePr>
          <p:nvPr/>
        </p:nvGraphicFramePr>
        <p:xfrm>
          <a:off x="1619250" y="2312988"/>
          <a:ext cx="104298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3" name="Формула" r:id="rId13" imgW="355138" imgH="177569" progId="Equation.3">
                  <p:embed/>
                </p:oleObj>
              </mc:Choice>
              <mc:Fallback>
                <p:oleObj name="Формула" r:id="rId13" imgW="355138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312988"/>
                        <a:ext cx="1042988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Овал 1"/>
          <p:cNvSpPr>
            <a:spLocks noChangeArrowheads="1"/>
          </p:cNvSpPr>
          <p:nvPr/>
        </p:nvSpPr>
        <p:spPr bwMode="auto">
          <a:xfrm>
            <a:off x="7380288" y="5373688"/>
            <a:ext cx="360362" cy="431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9176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ru-RU" sz="4000" smtClean="0"/>
              <a:t>Razin-effect</a:t>
            </a:r>
            <a:endParaRPr lang="ru-RU" altLang="ru-RU" sz="4000" smtClean="0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4067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CMR12" charset="0"/>
              </a:rPr>
              <a:t>Lienard-Wiechert potentials</a:t>
            </a:r>
            <a:r>
              <a:rPr lang="en-US" altLang="ru-RU" sz="2400">
                <a:latin typeface="CMR12" charset="0"/>
              </a:rPr>
              <a:t>: </a:t>
            </a:r>
            <a:endParaRPr lang="ru-RU" altLang="ru-RU" sz="2400">
              <a:solidFill>
                <a:srgbClr val="FF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>
                <a:solidFill>
                  <a:srgbClr val="FF0000"/>
                </a:solidFill>
                <a:latin typeface="Arial" pitchFamily="34" charset="0"/>
              </a:rPr>
              <a:t>In vacuo:</a:t>
            </a:r>
            <a:endParaRPr lang="ru-RU" altLang="ru-RU" sz="24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533400" y="3284538"/>
            <a:ext cx="861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i="1">
                <a:latin typeface="CMMI12" charset="0"/>
              </a:rPr>
              <a:t>e </a:t>
            </a:r>
            <a:r>
              <a:rPr lang="ru-RU" altLang="ru-RU" sz="2000">
                <a:latin typeface="CMR12" charset="0"/>
              </a:rPr>
              <a:t>is the electron charge, and </a:t>
            </a:r>
            <a:r>
              <a:rPr lang="ru-RU" altLang="ru-RU" sz="2000" b="1">
                <a:latin typeface="CMBX12" charset="0"/>
              </a:rPr>
              <a:t>R</a:t>
            </a:r>
            <a:r>
              <a:rPr lang="ru-RU" altLang="ru-RU" sz="2000">
                <a:latin typeface="CMBX12" charset="0"/>
              </a:rPr>
              <a:t> </a:t>
            </a:r>
            <a:r>
              <a:rPr lang="ru-RU" altLang="ru-RU" sz="2000">
                <a:latin typeface="CMR12" charset="0"/>
              </a:rPr>
              <a:t>is the radius-vector of the electron moving with velocity</a:t>
            </a:r>
            <a:r>
              <a:rPr lang="en-US" altLang="ru-RU" sz="2000">
                <a:latin typeface="CMR12" charset="0"/>
              </a:rPr>
              <a:t> </a:t>
            </a:r>
            <a:r>
              <a:rPr lang="ru-RU" altLang="ru-RU" sz="2000" b="1">
                <a:latin typeface="CMBX12" charset="0"/>
              </a:rPr>
              <a:t>v</a:t>
            </a:r>
            <a:r>
              <a:rPr lang="ru-RU" altLang="ru-RU" sz="2000">
                <a:latin typeface="CMBX12" charset="0"/>
              </a:rPr>
              <a:t> </a:t>
            </a:r>
            <a:r>
              <a:rPr lang="ru-RU" altLang="ru-RU" sz="2000">
                <a:latin typeface="CMR12" charset="0"/>
              </a:rPr>
              <a:t>taken at the retarded time </a:t>
            </a:r>
            <a:r>
              <a:rPr lang="ru-RU" altLang="ru-RU" sz="2000" i="1">
                <a:latin typeface="CMMI12" charset="0"/>
              </a:rPr>
              <a:t>t</a:t>
            </a:r>
            <a:r>
              <a:rPr lang="en-US" altLang="ru-RU" sz="2000" i="1">
                <a:latin typeface="CMSY8" charset="0"/>
              </a:rPr>
              <a:t>’</a:t>
            </a:r>
            <a:r>
              <a:rPr lang="ru-RU" altLang="ru-RU" sz="2000" i="1">
                <a:latin typeface="CMSY8" charset="0"/>
              </a:rPr>
              <a:t> </a:t>
            </a:r>
            <a:r>
              <a:rPr lang="ru-RU" altLang="ru-RU" sz="2000">
                <a:latin typeface="CMR12" charset="0"/>
              </a:rPr>
              <a:t>= </a:t>
            </a:r>
            <a:r>
              <a:rPr lang="ru-RU" altLang="ru-RU" sz="2000" i="1">
                <a:latin typeface="CMMI12" charset="0"/>
              </a:rPr>
              <a:t>t</a:t>
            </a:r>
            <a:r>
              <a:rPr lang="en-US" altLang="ru-RU" sz="2000" i="1">
                <a:latin typeface="CMMI12" charset="0"/>
              </a:rPr>
              <a:t>-</a:t>
            </a:r>
            <a:r>
              <a:rPr lang="ru-RU" altLang="ru-RU" sz="2000" i="1">
                <a:latin typeface="CMMI12" charset="0"/>
              </a:rPr>
              <a:t>nR</a:t>
            </a:r>
            <a:r>
              <a:rPr lang="en-US" altLang="ru-RU" sz="2000" i="1">
                <a:latin typeface="CMMI12" charset="0"/>
              </a:rPr>
              <a:t>/</a:t>
            </a:r>
            <a:r>
              <a:rPr lang="ru-RU" altLang="ru-RU" sz="2000" i="1">
                <a:latin typeface="CMMI12" charset="0"/>
              </a:rPr>
              <a:t>c</a:t>
            </a:r>
            <a:r>
              <a:rPr lang="ru-RU" altLang="ru-RU" sz="2000">
                <a:latin typeface="CMR12" charset="0"/>
              </a:rPr>
              <a:t>. </a:t>
            </a:r>
            <a:endParaRPr lang="en-US" altLang="ru-RU" sz="240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717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844675"/>
            <a:ext cx="7208837" cy="1123950"/>
          </a:xfrm>
          <a:noFill/>
        </p:spPr>
      </p:pic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4643438" y="4508500"/>
            <a:ext cx="37623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800" b="1">
                <a:latin typeface="Arial" pitchFamily="34" charset="0"/>
              </a:rPr>
              <a:t>H</a:t>
            </a:r>
            <a:r>
              <a:rPr lang="en-US" altLang="ru-RU" sz="2800">
                <a:latin typeface="Arial" pitchFamily="34" charset="0"/>
              </a:rPr>
              <a:t>(</a:t>
            </a:r>
            <a:r>
              <a:rPr lang="en-US" altLang="ru-RU" sz="2800" i="1">
                <a:latin typeface="Arial" pitchFamily="34" charset="0"/>
              </a:rPr>
              <a:t>t</a:t>
            </a:r>
            <a:r>
              <a:rPr lang="en-US" altLang="ru-RU" sz="2800">
                <a:latin typeface="Arial" pitchFamily="34" charset="0"/>
              </a:rPr>
              <a:t>) = </a:t>
            </a:r>
            <a:r>
              <a:rPr lang="en-US" altLang="ru-RU" sz="2800" i="1">
                <a:latin typeface="Arial" pitchFamily="34" charset="0"/>
              </a:rPr>
              <a:t>rot</a:t>
            </a:r>
            <a:r>
              <a:rPr lang="en-US" altLang="ru-RU" sz="2800">
                <a:latin typeface="Arial" pitchFamily="34" charset="0"/>
              </a:rPr>
              <a:t> </a:t>
            </a:r>
            <a:r>
              <a:rPr lang="en-US" altLang="ru-RU" sz="2800" b="1">
                <a:latin typeface="Arial" pitchFamily="34" charset="0"/>
              </a:rPr>
              <a:t>A</a:t>
            </a:r>
            <a:r>
              <a:rPr lang="en-US" altLang="ru-RU" sz="2800">
                <a:latin typeface="Arial" pitchFamily="34" charset="0"/>
              </a:rPr>
              <a:t>(</a:t>
            </a:r>
            <a:r>
              <a:rPr lang="en-US" altLang="ru-RU" sz="2800" i="1">
                <a:latin typeface="Arial" pitchFamily="34" charset="0"/>
              </a:rPr>
              <a:t>t</a:t>
            </a:r>
            <a:r>
              <a:rPr lang="en-US" altLang="ru-RU" sz="2800">
                <a:latin typeface="Arial" pitchFamily="34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ru-RU" sz="2800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800" b="1">
                <a:latin typeface="Arial" pitchFamily="34" charset="0"/>
              </a:rPr>
              <a:t>E</a:t>
            </a:r>
            <a:r>
              <a:rPr lang="en-US" altLang="ru-RU" sz="2800">
                <a:latin typeface="Arial" pitchFamily="34" charset="0"/>
              </a:rPr>
              <a:t>(</a:t>
            </a:r>
            <a:r>
              <a:rPr lang="en-US" altLang="ru-RU" sz="2800" i="1">
                <a:latin typeface="Arial" pitchFamily="34" charset="0"/>
              </a:rPr>
              <a:t>t</a:t>
            </a:r>
            <a:r>
              <a:rPr lang="en-US" altLang="ru-RU" sz="2800">
                <a:latin typeface="Arial" pitchFamily="34" charset="0"/>
              </a:rPr>
              <a:t>) = -(1/c) ∂</a:t>
            </a:r>
            <a:r>
              <a:rPr lang="en-US" altLang="ru-RU" sz="2800" b="1">
                <a:latin typeface="Arial" pitchFamily="34" charset="0"/>
              </a:rPr>
              <a:t>A</a:t>
            </a:r>
            <a:r>
              <a:rPr lang="en-US" altLang="ru-RU" sz="2800">
                <a:latin typeface="Arial" pitchFamily="34" charset="0"/>
              </a:rPr>
              <a:t>/ ∂t - ∆</a:t>
            </a:r>
            <a:r>
              <a:rPr lang="el-GR" altLang="ru-RU" sz="2800" i="1">
                <a:latin typeface="Arial" pitchFamily="34" charset="0"/>
              </a:rPr>
              <a:t>φ</a:t>
            </a:r>
          </a:p>
        </p:txBody>
      </p:sp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663575" y="4529138"/>
            <a:ext cx="39084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>
                <a:latin typeface="Arial" pitchFamily="34" charset="0"/>
              </a:rPr>
              <a:t>The potentials are closely connected with vectors of magnetic and electric fields:</a:t>
            </a:r>
            <a:endParaRPr lang="ru-RU" altLang="ru-RU" sz="2400">
              <a:latin typeface="Arial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67124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610600" cy="508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Arial" pitchFamily="34" charset="0"/>
              </a:rPr>
              <a:t>In a plasma, </a:t>
            </a:r>
            <a:r>
              <a:rPr lang="en-US" altLang="ru-RU" sz="2000">
                <a:latin typeface="Arial" pitchFamily="34" charset="0"/>
              </a:rPr>
              <a:t>a refraction index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ru-RU" sz="2400"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800" b="1" i="1">
                <a:latin typeface="Arial" pitchFamily="34" charset="0"/>
              </a:rPr>
              <a:t>n =1 - f</a:t>
            </a:r>
            <a:r>
              <a:rPr lang="en-US" altLang="ru-RU" sz="2800" b="1" i="1" baseline="-25000">
                <a:latin typeface="Arial" pitchFamily="34" charset="0"/>
              </a:rPr>
              <a:t>p</a:t>
            </a:r>
            <a:r>
              <a:rPr lang="en-US" altLang="ru-RU" sz="2800" b="1" i="1" baseline="30000">
                <a:latin typeface="Arial" pitchFamily="34" charset="0"/>
              </a:rPr>
              <a:t>2</a:t>
            </a:r>
            <a:r>
              <a:rPr lang="en-US" altLang="ru-RU" sz="2800" b="1" i="1">
                <a:latin typeface="Arial" pitchFamily="34" charset="0"/>
              </a:rPr>
              <a:t>/ f </a:t>
            </a:r>
            <a:r>
              <a:rPr lang="en-US" altLang="ru-RU" sz="2800" b="1" i="1" baseline="30000">
                <a:latin typeface="Arial" pitchFamily="34" charset="0"/>
              </a:rPr>
              <a:t>2</a:t>
            </a:r>
            <a:r>
              <a:rPr lang="ru-RU" altLang="ru-RU" sz="2800" b="1" i="1">
                <a:latin typeface="Arial" pitchFamily="34" charset="0"/>
              </a:rPr>
              <a:t> &lt; </a:t>
            </a:r>
            <a:r>
              <a:rPr lang="ru-RU" altLang="ru-RU" sz="2800" b="1">
                <a:latin typeface="Arial" pitchFamily="34" charset="0"/>
              </a:rPr>
              <a:t>1</a:t>
            </a:r>
            <a:r>
              <a:rPr lang="ru-RU" altLang="ru-RU" sz="2800">
                <a:latin typeface="Arial" pitchFamily="34" charset="0"/>
              </a:rPr>
              <a:t> </a:t>
            </a:r>
            <a:r>
              <a:rPr lang="en-US" altLang="ru-RU" sz="2800">
                <a:latin typeface="Arial" pitchFamily="34" charset="0"/>
              </a:rPr>
              <a:t>    </a:t>
            </a:r>
            <a:r>
              <a:rPr lang="en-US" altLang="ru-RU" sz="2800">
                <a:latin typeface="Arial" pitchFamily="34" charset="0"/>
                <a:sym typeface="Wingdings" pitchFamily="2" charset="2"/>
              </a:rPr>
              <a:t></a:t>
            </a:r>
            <a:r>
              <a:rPr lang="ru-RU" altLang="ru-RU" sz="2800">
                <a:latin typeface="Arial" pitchFamily="34" charset="0"/>
              </a:rPr>
              <a:t> </a:t>
            </a:r>
            <a:endParaRPr lang="en-US" altLang="ru-RU" sz="2800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ru-RU" sz="2400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Arial" pitchFamily="34" charset="0"/>
              </a:rPr>
              <a:t>the denominator can never be very close to 0, even if</a:t>
            </a:r>
            <a:r>
              <a:rPr lang="en-US" altLang="ru-RU" sz="2000">
                <a:latin typeface="Arial" pitchFamily="34" charset="0"/>
              </a:rPr>
              <a:t> </a:t>
            </a:r>
            <a:r>
              <a:rPr lang="ru-RU" altLang="ru-RU" sz="2000" i="1">
                <a:latin typeface="Arial" pitchFamily="34" charset="0"/>
              </a:rPr>
              <a:t>v </a:t>
            </a:r>
            <a:r>
              <a:rPr lang="en-US" altLang="ru-RU" sz="2000" i="1">
                <a:latin typeface="Arial" pitchFamily="34" charset="0"/>
              </a:rPr>
              <a:t>close to</a:t>
            </a:r>
            <a:r>
              <a:rPr lang="ru-RU" altLang="ru-RU" sz="2000" i="1">
                <a:latin typeface="Arial" pitchFamily="34" charset="0"/>
              </a:rPr>
              <a:t> c</a:t>
            </a:r>
            <a:r>
              <a:rPr lang="ru-RU" altLang="ru-RU" sz="2000">
                <a:latin typeface="Arial" pitchFamily="34" charset="0"/>
              </a:rPr>
              <a:t>. So a relativistic electron has an emission e</a:t>
            </a:r>
            <a:r>
              <a:rPr lang="en-US" altLang="ru-RU" sz="2000">
                <a:latin typeface="Arial" pitchFamily="34" charset="0"/>
              </a:rPr>
              <a:t>ffi</a:t>
            </a:r>
            <a:r>
              <a:rPr lang="ru-RU" altLang="ru-RU" sz="2000">
                <a:latin typeface="Arial" pitchFamily="34" charset="0"/>
              </a:rPr>
              <a:t>ciency comparable with a nonrelativistic</a:t>
            </a:r>
            <a:r>
              <a:rPr lang="en-US" altLang="ru-RU" sz="2000">
                <a:latin typeface="Arial" pitchFamily="34" charset="0"/>
              </a:rPr>
              <a:t> </a:t>
            </a:r>
            <a:r>
              <a:rPr lang="ru-RU" altLang="ru-RU" sz="2000">
                <a:latin typeface="Arial" pitchFamily="34" charset="0"/>
              </a:rPr>
              <a:t>one, i.e. much lower than in vacuo.</a:t>
            </a:r>
            <a:r>
              <a:rPr lang="ru-RU" altLang="ru-RU" sz="2400">
                <a:latin typeface="Arial" pitchFamily="34" charset="0"/>
              </a:rPr>
              <a:t> </a:t>
            </a:r>
            <a:r>
              <a:rPr lang="en-US" altLang="ru-RU" sz="2400">
                <a:latin typeface="Arial" pitchFamily="34" charset="0"/>
                <a:sym typeface="Wingdings" pitchFamily="2" charset="2"/>
              </a:rPr>
              <a:t></a:t>
            </a:r>
            <a:endParaRPr lang="en-US" altLang="ru-RU" sz="2400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CC3300"/>
                </a:solidFill>
                <a:latin typeface="Arial" pitchFamily="34" charset="0"/>
              </a:rPr>
              <a:t>This causes a strong suppression of radiation in the</a:t>
            </a:r>
            <a:r>
              <a:rPr lang="en-US" altLang="ru-RU" sz="2400">
                <a:solidFill>
                  <a:srgbClr val="CC3300"/>
                </a:solidFill>
                <a:latin typeface="Arial" pitchFamily="34" charset="0"/>
              </a:rPr>
              <a:t> </a:t>
            </a:r>
            <a:r>
              <a:rPr lang="ru-RU" altLang="ru-RU" sz="2400">
                <a:solidFill>
                  <a:srgbClr val="CC3300"/>
                </a:solidFill>
                <a:latin typeface="Arial" pitchFamily="34" charset="0"/>
              </a:rPr>
              <a:t>plasma, especially at lower frequencies</a:t>
            </a:r>
            <a:r>
              <a:rPr lang="en-US" altLang="ru-RU" sz="2400">
                <a:solidFill>
                  <a:srgbClr val="CC3300"/>
                </a:solidFill>
                <a:latin typeface="Arial" pitchFamily="34" charset="0"/>
              </a:rPr>
              <a:t>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ru-RU" sz="2400">
              <a:solidFill>
                <a:srgbClr val="CC3300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800" b="1" i="1">
                <a:solidFill>
                  <a:srgbClr val="CC3300"/>
                </a:solidFill>
                <a:latin typeface="Arial" pitchFamily="34" charset="0"/>
              </a:rPr>
              <a:t>f &lt; f</a:t>
            </a:r>
            <a:r>
              <a:rPr lang="en-US" altLang="ru-RU" sz="2800" b="1" i="1" baseline="-25000">
                <a:solidFill>
                  <a:srgbClr val="CC3300"/>
                </a:solidFill>
                <a:latin typeface="Arial" pitchFamily="34" charset="0"/>
              </a:rPr>
              <a:t>R</a:t>
            </a:r>
            <a:r>
              <a:rPr lang="en-US" altLang="ru-RU" sz="2800" i="1">
                <a:solidFill>
                  <a:srgbClr val="CC3300"/>
                </a:solidFill>
                <a:latin typeface="Arial" pitchFamily="34" charset="0"/>
              </a:rPr>
              <a:t>=20n</a:t>
            </a:r>
            <a:r>
              <a:rPr lang="en-US" altLang="ru-RU" sz="2800" i="1" baseline="-25000">
                <a:solidFill>
                  <a:srgbClr val="CC3300"/>
                </a:solidFill>
                <a:latin typeface="Arial" pitchFamily="34" charset="0"/>
              </a:rPr>
              <a:t>0</a:t>
            </a:r>
            <a:r>
              <a:rPr lang="en-US" altLang="ru-RU" sz="2800" i="1">
                <a:solidFill>
                  <a:srgbClr val="CC3300"/>
                </a:solidFill>
                <a:latin typeface="Arial" pitchFamily="34" charset="0"/>
              </a:rPr>
              <a:t>/B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ru-RU" sz="2800" i="1">
              <a:solidFill>
                <a:srgbClr val="CC3300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i="1">
                <a:latin typeface="Arial" pitchFamily="34" charset="0"/>
              </a:rPr>
              <a:t>(Razin, 1960; Ramaty 1969; Fleishman &amp; Melnikov, 2003)</a:t>
            </a:r>
            <a:r>
              <a:rPr lang="en-US" altLang="ru-RU" sz="2000" b="1" i="1">
                <a:latin typeface="Arial" pitchFamily="34" charset="0"/>
              </a:rPr>
              <a:t>.</a:t>
            </a:r>
            <a:endParaRPr lang="en-US" altLang="ru-RU" sz="2000" i="1">
              <a:latin typeface="CMR12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2000">
              <a:latin typeface="CMR12" charset="0"/>
            </a:endParaRPr>
          </a:p>
        </p:txBody>
      </p:sp>
      <p:grpSp>
        <p:nvGrpSpPr>
          <p:cNvPr id="8195" name="Group 10"/>
          <p:cNvGrpSpPr>
            <a:grpSpLocks/>
          </p:cNvGrpSpPr>
          <p:nvPr/>
        </p:nvGrpSpPr>
        <p:grpSpPr bwMode="auto">
          <a:xfrm>
            <a:off x="3995738" y="188913"/>
            <a:ext cx="4767262" cy="1936750"/>
            <a:chOff x="1429" y="2886"/>
            <a:chExt cx="3003" cy="1220"/>
          </a:xfrm>
        </p:grpSpPr>
        <p:pic>
          <p:nvPicPr>
            <p:cNvPr id="8199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2886"/>
              <a:ext cx="3003" cy="1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00" name="Oval 12"/>
            <p:cNvSpPr>
              <a:spLocks noChangeArrowheads="1"/>
            </p:cNvSpPr>
            <p:nvPr/>
          </p:nvSpPr>
          <p:spPr bwMode="auto">
            <a:xfrm>
              <a:off x="2880" y="3249"/>
              <a:ext cx="181" cy="36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u"/>
                <a:defRPr sz="3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  <p:sp>
          <p:nvSpPr>
            <p:cNvPr id="8201" name="Oval 13"/>
            <p:cNvSpPr>
              <a:spLocks noChangeArrowheads="1"/>
            </p:cNvSpPr>
            <p:nvPr/>
          </p:nvSpPr>
          <p:spPr bwMode="auto">
            <a:xfrm>
              <a:off x="2880" y="3748"/>
              <a:ext cx="182" cy="31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u"/>
                <a:defRPr sz="3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Arial" pitchFamily="34" charset="0"/>
              </a:endParaRPr>
            </a:p>
          </p:txBody>
        </p:sp>
      </p:grpSp>
      <p:sp>
        <p:nvSpPr>
          <p:cNvPr id="8196" name="Text Box 14"/>
          <p:cNvSpPr txBox="1">
            <a:spLocks noChangeArrowheads="1"/>
          </p:cNvSpPr>
          <p:nvPr/>
        </p:nvSpPr>
        <p:spPr bwMode="auto">
          <a:xfrm>
            <a:off x="1095375" y="539750"/>
            <a:ext cx="2055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>
                <a:solidFill>
                  <a:srgbClr val="FF0000"/>
                </a:solidFill>
                <a:latin typeface="Arial" pitchFamily="34" charset="0"/>
              </a:rPr>
              <a:t>In plasma:</a:t>
            </a:r>
            <a:endParaRPr lang="ru-RU" altLang="ru-RU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197" name="Oval 15"/>
          <p:cNvSpPr>
            <a:spLocks noChangeArrowheads="1"/>
          </p:cNvSpPr>
          <p:nvPr/>
        </p:nvSpPr>
        <p:spPr bwMode="auto">
          <a:xfrm>
            <a:off x="971550" y="260350"/>
            <a:ext cx="2305050" cy="1223963"/>
          </a:xfrm>
          <a:prstGeom prst="ellips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653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/>
            <a:r>
              <a:rPr lang="en-US" altLang="ru-RU" sz="3600" smtClean="0">
                <a:solidFill>
                  <a:schemeClr val="tx1"/>
                </a:solidFill>
                <a:effectLst/>
              </a:rPr>
              <a:t>Influence of plasma (Razin effect)</a:t>
            </a:r>
            <a:endParaRPr lang="ru-RU" altLang="ru-RU" sz="3600" smtClean="0">
              <a:solidFill>
                <a:schemeClr val="tx1"/>
              </a:solidFill>
              <a:effectLst/>
            </a:endParaRP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1039813" y="1000125"/>
            <a:ext cx="7851775" cy="5630863"/>
            <a:chOff x="655" y="630"/>
            <a:chExt cx="4946" cy="3547"/>
          </a:xfrm>
        </p:grpSpPr>
        <p:grpSp>
          <p:nvGrpSpPr>
            <p:cNvPr id="25605" name="Group 4"/>
            <p:cNvGrpSpPr>
              <a:grpSpLocks/>
            </p:cNvGrpSpPr>
            <p:nvPr/>
          </p:nvGrpSpPr>
          <p:grpSpPr bwMode="auto">
            <a:xfrm>
              <a:off x="655" y="862"/>
              <a:ext cx="4765" cy="3315"/>
              <a:chOff x="655" y="862"/>
              <a:chExt cx="4765" cy="3315"/>
            </a:xfrm>
          </p:grpSpPr>
          <p:graphicFrame>
            <p:nvGraphicFramePr>
              <p:cNvPr id="25610" name="Object 5"/>
              <p:cNvGraphicFramePr>
                <a:graphicFrameLocks noChangeAspect="1"/>
              </p:cNvGraphicFramePr>
              <p:nvPr/>
            </p:nvGraphicFramePr>
            <p:xfrm>
              <a:off x="657" y="2387"/>
              <a:ext cx="1990" cy="17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711" name="Точечный рисунок" r:id="rId3" imgW="2553056" imgH="2295238" progId="Paint.Picture">
                      <p:embed/>
                    </p:oleObj>
                  </mc:Choice>
                  <mc:Fallback>
                    <p:oleObj name="Точечный рисунок" r:id="rId3" imgW="2553056" imgH="2295238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7" y="2387"/>
                            <a:ext cx="1990" cy="17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11" name="Object 6"/>
              <p:cNvGraphicFramePr>
                <a:graphicFrameLocks noChangeAspect="1"/>
              </p:cNvGraphicFramePr>
              <p:nvPr/>
            </p:nvGraphicFramePr>
            <p:xfrm>
              <a:off x="3379" y="862"/>
              <a:ext cx="2041" cy="15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712" name="Точечный рисунок" r:id="rId5" imgW="2629267" imgH="2048161" progId="Paint.Picture">
                      <p:embed/>
                    </p:oleObj>
                  </mc:Choice>
                  <mc:Fallback>
                    <p:oleObj name="Точечный рисунок" r:id="rId5" imgW="2629267" imgH="2048161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79" y="862"/>
                            <a:ext cx="2041" cy="15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12" name="Object 7"/>
              <p:cNvGraphicFramePr>
                <a:graphicFrameLocks noChangeAspect="1"/>
              </p:cNvGraphicFramePr>
              <p:nvPr/>
            </p:nvGraphicFramePr>
            <p:xfrm>
              <a:off x="3379" y="2432"/>
              <a:ext cx="2041" cy="17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713" name="Точечный рисунок" r:id="rId7" imgW="2742857" imgH="2305372" progId="Paint.Picture">
                      <p:embed/>
                    </p:oleObj>
                  </mc:Choice>
                  <mc:Fallback>
                    <p:oleObj name="Точечный рисунок" r:id="rId7" imgW="2742857" imgH="2305372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79" y="2432"/>
                            <a:ext cx="2041" cy="17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13" name="Object 8"/>
              <p:cNvGraphicFramePr>
                <a:graphicFrameLocks noChangeAspect="1"/>
              </p:cNvGraphicFramePr>
              <p:nvPr/>
            </p:nvGraphicFramePr>
            <p:xfrm>
              <a:off x="655" y="864"/>
              <a:ext cx="1998" cy="15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714" name="Точечный рисунок" r:id="rId9" imgW="2685714" imgH="2048161" progId="Paint.Picture">
                      <p:embed/>
                    </p:oleObj>
                  </mc:Choice>
                  <mc:Fallback>
                    <p:oleObj name="Точечный рисунок" r:id="rId9" imgW="2685714" imgH="2048161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5" y="864"/>
                            <a:ext cx="1998" cy="15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614" name="Line 9"/>
              <p:cNvSpPr>
                <a:spLocks noChangeShapeType="1"/>
              </p:cNvSpPr>
              <p:nvPr/>
            </p:nvSpPr>
            <p:spPr bwMode="auto">
              <a:xfrm>
                <a:off x="1202" y="2795"/>
                <a:ext cx="136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5" name="Line 10"/>
              <p:cNvSpPr>
                <a:spLocks noChangeShapeType="1"/>
              </p:cNvSpPr>
              <p:nvPr/>
            </p:nvSpPr>
            <p:spPr bwMode="auto">
              <a:xfrm>
                <a:off x="1202" y="3521"/>
                <a:ext cx="1406" cy="0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6" name="Line 11"/>
              <p:cNvSpPr>
                <a:spLocks noChangeShapeType="1"/>
              </p:cNvSpPr>
              <p:nvPr/>
            </p:nvSpPr>
            <p:spPr bwMode="auto">
              <a:xfrm>
                <a:off x="3923" y="2568"/>
                <a:ext cx="1406" cy="0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7" name="Oval 12"/>
              <p:cNvSpPr>
                <a:spLocks noChangeArrowheads="1"/>
              </p:cNvSpPr>
              <p:nvPr/>
            </p:nvSpPr>
            <p:spPr bwMode="auto">
              <a:xfrm>
                <a:off x="1338" y="1797"/>
                <a:ext cx="589" cy="363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u"/>
                  <a:defRPr sz="32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u"/>
                  <a:defRPr sz="24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25618" name="Oval 13"/>
              <p:cNvSpPr>
                <a:spLocks noChangeArrowheads="1"/>
              </p:cNvSpPr>
              <p:nvPr/>
            </p:nvSpPr>
            <p:spPr bwMode="auto">
              <a:xfrm>
                <a:off x="4059" y="1979"/>
                <a:ext cx="681" cy="27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u"/>
                  <a:defRPr sz="32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u"/>
                  <a:defRPr sz="24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</p:grpSp>
        <p:graphicFrame>
          <p:nvGraphicFramePr>
            <p:cNvPr id="25606" name="Object 14"/>
            <p:cNvGraphicFramePr>
              <a:graphicFrameLocks noChangeAspect="1"/>
            </p:cNvGraphicFramePr>
            <p:nvPr/>
          </p:nvGraphicFramePr>
          <p:xfrm>
            <a:off x="2200" y="2568"/>
            <a:ext cx="1112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15" name="Формула" r:id="rId11" imgW="1079032" imgH="177723" progId="Equation.3">
                    <p:embed/>
                  </p:oleObj>
                </mc:Choice>
                <mc:Fallback>
                  <p:oleObj name="Формула" r:id="rId11" imgW="1079032" imgH="17772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0" y="2568"/>
                          <a:ext cx="1112" cy="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7" name="Object 15"/>
            <p:cNvGraphicFramePr>
              <a:graphicFrameLocks noChangeAspect="1"/>
            </p:cNvGraphicFramePr>
            <p:nvPr/>
          </p:nvGraphicFramePr>
          <p:xfrm>
            <a:off x="2245" y="3158"/>
            <a:ext cx="907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16" name="Формула" r:id="rId13" imgW="850531" imgH="203112" progId="Equation.3">
                    <p:embed/>
                  </p:oleObj>
                </mc:Choice>
                <mc:Fallback>
                  <p:oleObj name="Формула" r:id="rId13" imgW="850531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5" y="3158"/>
                          <a:ext cx="907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8" name="Object 16"/>
            <p:cNvGraphicFramePr>
              <a:graphicFrameLocks noChangeAspect="1"/>
            </p:cNvGraphicFramePr>
            <p:nvPr/>
          </p:nvGraphicFramePr>
          <p:xfrm>
            <a:off x="4694" y="2341"/>
            <a:ext cx="907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17" name="Формула" r:id="rId15" imgW="850531" imgH="203112" progId="Equation.3">
                    <p:embed/>
                  </p:oleObj>
                </mc:Choice>
                <mc:Fallback>
                  <p:oleObj name="Формула" r:id="rId15" imgW="850531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4" y="2341"/>
                          <a:ext cx="907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09" name="Text Box 17"/>
            <p:cNvSpPr txBox="1">
              <a:spLocks noChangeArrowheads="1"/>
            </p:cNvSpPr>
            <p:nvPr/>
          </p:nvSpPr>
          <p:spPr bwMode="auto">
            <a:xfrm>
              <a:off x="3956" y="630"/>
              <a:ext cx="7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u"/>
                <a:defRPr sz="3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800">
                  <a:latin typeface="Arial" pitchFamily="34" charset="0"/>
                </a:rPr>
                <a:t>Flattening</a:t>
              </a:r>
              <a:endParaRPr lang="ru-RU" altLang="ru-RU" sz="1800">
                <a:latin typeface="Arial" pitchFamily="34" charset="0"/>
              </a:endParaRPr>
            </a:p>
          </p:txBody>
        </p:sp>
      </p:grp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7032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ru-RU" sz="2800" smtClean="0">
                <a:solidFill>
                  <a:schemeClr val="tx1"/>
                </a:solidFill>
                <a:effectLst/>
              </a:rPr>
              <a:t>Influence of trapping and Coulomb collisions </a:t>
            </a:r>
            <a:br>
              <a:rPr lang="en-US" altLang="ru-RU" sz="2800" smtClean="0">
                <a:solidFill>
                  <a:schemeClr val="tx1"/>
                </a:solidFill>
                <a:effectLst/>
              </a:rPr>
            </a:br>
            <a:r>
              <a:rPr lang="en-US" altLang="ru-RU" sz="2800" smtClean="0">
                <a:solidFill>
                  <a:schemeClr val="tx1"/>
                </a:solidFill>
                <a:effectLst/>
              </a:rPr>
              <a:t>on the electron energy spectrum</a:t>
            </a:r>
            <a:endParaRPr lang="ru-RU" altLang="ru-RU" sz="2800" smtClean="0">
              <a:solidFill>
                <a:schemeClr val="tx1"/>
              </a:solidFill>
              <a:effectLst/>
            </a:endParaRP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250825" y="1444625"/>
            <a:ext cx="8713788" cy="5141913"/>
            <a:chOff x="158" y="910"/>
            <a:chExt cx="5489" cy="3239"/>
          </a:xfrm>
        </p:grpSpPr>
        <p:grpSp>
          <p:nvGrpSpPr>
            <p:cNvPr id="26629" name="Group 4"/>
            <p:cNvGrpSpPr>
              <a:grpSpLocks/>
            </p:cNvGrpSpPr>
            <p:nvPr/>
          </p:nvGrpSpPr>
          <p:grpSpPr bwMode="auto">
            <a:xfrm>
              <a:off x="158" y="910"/>
              <a:ext cx="5489" cy="3239"/>
              <a:chOff x="158" y="910"/>
              <a:chExt cx="5489" cy="3239"/>
            </a:xfrm>
          </p:grpSpPr>
          <p:pic>
            <p:nvPicPr>
              <p:cNvPr id="26633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" y="910"/>
                <a:ext cx="5489" cy="3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634" name="Text Box 6"/>
              <p:cNvSpPr txBox="1">
                <a:spLocks noChangeArrowheads="1"/>
              </p:cNvSpPr>
              <p:nvPr/>
            </p:nvSpPr>
            <p:spPr bwMode="auto">
              <a:xfrm>
                <a:off x="431" y="3612"/>
                <a:ext cx="32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u"/>
                  <a:defRPr sz="32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u"/>
                  <a:defRPr sz="24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1800">
                    <a:latin typeface="Arial" pitchFamily="34" charset="0"/>
                  </a:rPr>
                  <a:t>Electron energy spectrum deformation (flattening)</a:t>
                </a:r>
                <a:endParaRPr lang="ru-RU" altLang="ru-RU" sz="1800">
                  <a:latin typeface="Arial" pitchFamily="34" charset="0"/>
                </a:endParaRPr>
              </a:p>
            </p:txBody>
          </p:sp>
          <p:graphicFrame>
            <p:nvGraphicFramePr>
              <p:cNvPr id="26635" name="Object 7"/>
              <p:cNvGraphicFramePr>
                <a:graphicFrameLocks noChangeAspect="1"/>
              </p:cNvGraphicFramePr>
              <p:nvPr/>
            </p:nvGraphicFramePr>
            <p:xfrm>
              <a:off x="1292" y="3793"/>
              <a:ext cx="1134" cy="3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40" name="Формула" r:id="rId4" imgW="647419" imgH="203112" progId="Equation.3">
                      <p:embed/>
                    </p:oleObj>
                  </mc:Choice>
                  <mc:Fallback>
                    <p:oleObj name="Формула" r:id="rId4" imgW="647419" imgH="20311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2" y="3793"/>
                            <a:ext cx="1134" cy="3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6630" name="Object 8"/>
            <p:cNvGraphicFramePr>
              <a:graphicFrameLocks noChangeAspect="1"/>
            </p:cNvGraphicFramePr>
            <p:nvPr/>
          </p:nvGraphicFramePr>
          <p:xfrm>
            <a:off x="1746" y="1207"/>
            <a:ext cx="628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1" name="Формула" r:id="rId6" imgW="482181" imgH="177646" progId="Equation.3">
                    <p:embed/>
                  </p:oleObj>
                </mc:Choice>
                <mc:Fallback>
                  <p:oleObj name="Формула" r:id="rId6" imgW="482181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6" y="1207"/>
                          <a:ext cx="628" cy="231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1" name="Line 9"/>
            <p:cNvSpPr>
              <a:spLocks noChangeShapeType="1"/>
            </p:cNvSpPr>
            <p:nvPr/>
          </p:nvSpPr>
          <p:spPr bwMode="auto">
            <a:xfrm>
              <a:off x="1292" y="1298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32" name="Line 10"/>
            <p:cNvSpPr>
              <a:spLocks noChangeShapeType="1"/>
            </p:cNvSpPr>
            <p:nvPr/>
          </p:nvSpPr>
          <p:spPr bwMode="auto">
            <a:xfrm flipH="1" flipV="1">
              <a:off x="657" y="1026"/>
              <a:ext cx="2178" cy="127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98907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546600" cy="2214562"/>
          </a:xfrm>
        </p:spPr>
        <p:txBody>
          <a:bodyPr/>
          <a:lstStyle/>
          <a:p>
            <a:pPr eaLnBrk="1" hangingPunct="1"/>
            <a:r>
              <a:rPr lang="en-US" altLang="ru-RU" sz="2800" smtClean="0">
                <a:solidFill>
                  <a:schemeClr val="tx1"/>
                </a:solidFill>
                <a:effectLst/>
              </a:rPr>
              <a:t>Influence of trapping and Coulomb collisions </a:t>
            </a:r>
            <a:br>
              <a:rPr lang="en-US" altLang="ru-RU" sz="2800" smtClean="0">
                <a:solidFill>
                  <a:schemeClr val="tx1"/>
                </a:solidFill>
                <a:effectLst/>
              </a:rPr>
            </a:br>
            <a:r>
              <a:rPr lang="en-US" altLang="ru-RU" sz="2800" smtClean="0">
                <a:solidFill>
                  <a:schemeClr val="tx1"/>
                </a:solidFill>
                <a:effectLst/>
              </a:rPr>
              <a:t>on electron number density time profile</a:t>
            </a:r>
            <a:endParaRPr lang="ru-RU" altLang="ru-RU" sz="280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7651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1035050" y="2774950"/>
          <a:ext cx="20859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Формула" r:id="rId3" imgW="698197" imgH="291973" progId="Equation.3">
                  <p:embed/>
                </p:oleObj>
              </mc:Choice>
              <mc:Fallback>
                <p:oleObj name="Формула" r:id="rId3" imgW="698197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2774950"/>
                        <a:ext cx="208597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592138" y="4024313"/>
            <a:ext cx="4267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>
                <a:latin typeface="Arial" pitchFamily="34" charset="0"/>
              </a:rPr>
              <a:t>Higher energy electrons decay slower and their number density maximum is delayed against the maximum of lower energy electrons</a:t>
            </a:r>
            <a:endParaRPr lang="ru-RU" altLang="ru-RU" sz="2400">
              <a:latin typeface="Arial" pitchFamily="34" charset="0"/>
            </a:endParaRPr>
          </a:p>
        </p:txBody>
      </p:sp>
      <p:sp>
        <p:nvSpPr>
          <p:cNvPr id="27653" name="Oval 9"/>
          <p:cNvSpPr>
            <a:spLocks noChangeArrowheads="1"/>
          </p:cNvSpPr>
          <p:nvPr/>
        </p:nvSpPr>
        <p:spPr bwMode="auto">
          <a:xfrm>
            <a:off x="6516688" y="0"/>
            <a:ext cx="1223962" cy="5492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27654" name="Text Box 11"/>
          <p:cNvSpPr txBox="1">
            <a:spLocks noChangeArrowheads="1"/>
          </p:cNvSpPr>
          <p:nvPr/>
        </p:nvSpPr>
        <p:spPr bwMode="auto">
          <a:xfrm>
            <a:off x="1258888" y="62372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27655" name="Text Box 12"/>
          <p:cNvSpPr txBox="1">
            <a:spLocks noChangeArrowheads="1"/>
          </p:cNvSpPr>
          <p:nvPr/>
        </p:nvSpPr>
        <p:spPr bwMode="auto">
          <a:xfrm>
            <a:off x="1239838" y="6256338"/>
            <a:ext cx="372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i="1">
                <a:latin typeface="Arial" pitchFamily="34" charset="0"/>
              </a:rPr>
              <a:t>Melnikov &amp; Magun, Sol.Phys. 1998</a:t>
            </a:r>
            <a:endParaRPr lang="ru-RU" altLang="ru-RU" sz="1800" i="1">
              <a:latin typeface="Arial" pitchFamily="34" charset="0"/>
            </a:endParaRPr>
          </a:p>
        </p:txBody>
      </p:sp>
      <p:grpSp>
        <p:nvGrpSpPr>
          <p:cNvPr id="27656" name="Группа 21"/>
          <p:cNvGrpSpPr>
            <a:grpSpLocks/>
          </p:cNvGrpSpPr>
          <p:nvPr/>
        </p:nvGrpSpPr>
        <p:grpSpPr bwMode="auto">
          <a:xfrm>
            <a:off x="5148263" y="188913"/>
            <a:ext cx="3600450" cy="6408737"/>
            <a:chOff x="5148263" y="188913"/>
            <a:chExt cx="3600450" cy="6408737"/>
          </a:xfrm>
        </p:grpSpPr>
        <p:grpSp>
          <p:nvGrpSpPr>
            <p:cNvPr id="27658" name="Group 2"/>
            <p:cNvGrpSpPr>
              <a:grpSpLocks/>
            </p:cNvGrpSpPr>
            <p:nvPr/>
          </p:nvGrpSpPr>
          <p:grpSpPr bwMode="auto">
            <a:xfrm>
              <a:off x="5148263" y="188913"/>
              <a:ext cx="3600450" cy="6408737"/>
              <a:chOff x="3243" y="119"/>
              <a:chExt cx="2268" cy="4037"/>
            </a:xfrm>
          </p:grpSpPr>
          <p:pic>
            <p:nvPicPr>
              <p:cNvPr id="27668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3" y="119"/>
                <a:ext cx="2268" cy="40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669" name="Oval 4"/>
              <p:cNvSpPr>
                <a:spLocks noChangeArrowheads="1"/>
              </p:cNvSpPr>
              <p:nvPr/>
            </p:nvSpPr>
            <p:spPr bwMode="auto">
              <a:xfrm>
                <a:off x="4105" y="1752"/>
                <a:ext cx="816" cy="363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u"/>
                  <a:defRPr sz="32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u"/>
                  <a:defRPr sz="24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27670" name="Text Box 5"/>
              <p:cNvSpPr txBox="1">
                <a:spLocks noChangeArrowheads="1"/>
              </p:cNvSpPr>
              <p:nvPr/>
            </p:nvSpPr>
            <p:spPr bwMode="auto">
              <a:xfrm>
                <a:off x="4286" y="436"/>
                <a:ext cx="11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u"/>
                  <a:defRPr sz="32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u"/>
                  <a:defRPr sz="24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1800">
                    <a:latin typeface="Arial" pitchFamily="34" charset="0"/>
                  </a:rPr>
                  <a:t>No=5*10</a:t>
                </a:r>
                <a:r>
                  <a:rPr lang="en-US" altLang="ru-RU" sz="1800" baseline="30000">
                    <a:latin typeface="Arial" pitchFamily="34" charset="0"/>
                  </a:rPr>
                  <a:t>10</a:t>
                </a:r>
                <a:r>
                  <a:rPr lang="en-US" altLang="ru-RU" sz="1800">
                    <a:latin typeface="Arial" pitchFamily="34" charset="0"/>
                  </a:rPr>
                  <a:t> cm</a:t>
                </a:r>
                <a:r>
                  <a:rPr lang="en-US" altLang="ru-RU" sz="1800" baseline="30000">
                    <a:latin typeface="Arial" pitchFamily="34" charset="0"/>
                  </a:rPr>
                  <a:t>-3</a:t>
                </a:r>
                <a:endParaRPr lang="ru-RU" altLang="ru-RU" sz="1800" baseline="30000">
                  <a:latin typeface="Arial" pitchFamily="34" charset="0"/>
                </a:endParaRPr>
              </a:p>
            </p:txBody>
          </p:sp>
        </p:grpSp>
        <p:cxnSp>
          <p:nvCxnSpPr>
            <p:cNvPr id="27659" name="Прямая со стрелкой 2"/>
            <p:cNvCxnSpPr>
              <a:cxnSpLocks noChangeShapeType="1"/>
            </p:cNvCxnSpPr>
            <p:nvPr/>
          </p:nvCxnSpPr>
          <p:spPr bwMode="auto">
            <a:xfrm flipH="1">
              <a:off x="6804026" y="1412776"/>
              <a:ext cx="576286" cy="43204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60" name="TextBox 3"/>
            <p:cNvSpPr txBox="1">
              <a:spLocks noChangeArrowheads="1"/>
            </p:cNvSpPr>
            <p:nvPr/>
          </p:nvSpPr>
          <p:spPr bwMode="auto">
            <a:xfrm>
              <a:off x="7282135" y="1079158"/>
              <a:ext cx="105990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u"/>
                <a:defRPr sz="3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400">
                  <a:latin typeface="Arial" pitchFamily="34" charset="0"/>
                </a:rPr>
                <a:t>Injection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400">
                  <a:latin typeface="Arial" pitchFamily="34" charset="0"/>
                </a:rPr>
                <a:t>time profile</a:t>
              </a:r>
              <a:endParaRPr lang="ru-RU" altLang="ru-RU" sz="1400">
                <a:latin typeface="Arial" pitchFamily="34" charset="0"/>
              </a:endParaRPr>
            </a:p>
          </p:txBody>
        </p:sp>
        <p:cxnSp>
          <p:nvCxnSpPr>
            <p:cNvPr id="27661" name="Прямая со стрелкой 16"/>
            <p:cNvCxnSpPr>
              <a:cxnSpLocks noChangeShapeType="1"/>
            </p:cNvCxnSpPr>
            <p:nvPr/>
          </p:nvCxnSpPr>
          <p:spPr bwMode="auto">
            <a:xfrm flipH="1">
              <a:off x="6804026" y="3933056"/>
              <a:ext cx="875506" cy="648072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62" name="TextBox 18"/>
            <p:cNvSpPr txBox="1">
              <a:spLocks noChangeArrowheads="1"/>
            </p:cNvSpPr>
            <p:nvPr/>
          </p:nvSpPr>
          <p:spPr bwMode="auto">
            <a:xfrm>
              <a:off x="7495133" y="3385934"/>
              <a:ext cx="105990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u"/>
                <a:defRPr sz="3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400">
                  <a:latin typeface="Arial" pitchFamily="34" charset="0"/>
                </a:rPr>
                <a:t>Injection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400">
                  <a:latin typeface="Arial" pitchFamily="34" charset="0"/>
                </a:rPr>
                <a:t>time profile</a:t>
              </a:r>
              <a:endParaRPr lang="ru-RU" altLang="ru-RU" sz="1400">
                <a:latin typeface="Arial" pitchFamily="34" charset="0"/>
              </a:endParaRPr>
            </a:p>
          </p:txBody>
        </p:sp>
        <p:cxnSp>
          <p:nvCxnSpPr>
            <p:cNvPr id="27663" name="Прямая соединительная линия 6"/>
            <p:cNvCxnSpPr>
              <a:cxnSpLocks noChangeShapeType="1"/>
            </p:cNvCxnSpPr>
            <p:nvPr/>
          </p:nvCxnSpPr>
          <p:spPr bwMode="auto">
            <a:xfrm>
              <a:off x="6444208" y="3357562"/>
              <a:ext cx="0" cy="43147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664" name="Прямая соединительная линия 9"/>
            <p:cNvCxnSpPr>
              <a:cxnSpLocks noChangeShapeType="1"/>
            </p:cNvCxnSpPr>
            <p:nvPr/>
          </p:nvCxnSpPr>
          <p:spPr bwMode="auto">
            <a:xfrm>
              <a:off x="6804026" y="3357562"/>
              <a:ext cx="0" cy="43147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65" name="TextBox 12"/>
            <p:cNvSpPr txBox="1">
              <a:spLocks noChangeArrowheads="1"/>
            </p:cNvSpPr>
            <p:nvPr/>
          </p:nvSpPr>
          <p:spPr bwMode="auto">
            <a:xfrm>
              <a:off x="5770567" y="3357562"/>
              <a:ext cx="7360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u"/>
                <a:defRPr sz="32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u"/>
                <a:defRPr sz="24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u"/>
                <a:defRPr sz="2000"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800">
                  <a:latin typeface="Arial" pitchFamily="34" charset="0"/>
                </a:rPr>
                <a:t>delay</a:t>
              </a:r>
              <a:endParaRPr lang="ru-RU" altLang="ru-RU" sz="1800">
                <a:latin typeface="Arial" pitchFamily="34" charset="0"/>
              </a:endParaRPr>
            </a:p>
          </p:txBody>
        </p:sp>
        <p:cxnSp>
          <p:nvCxnSpPr>
            <p:cNvPr id="27666" name="Прямая соединительная линия 15"/>
            <p:cNvCxnSpPr>
              <a:cxnSpLocks noChangeShapeType="1"/>
              <a:stCxn id="27665" idx="3"/>
            </p:cNvCxnSpPr>
            <p:nvPr/>
          </p:nvCxnSpPr>
          <p:spPr bwMode="auto">
            <a:xfrm>
              <a:off x="6506666" y="3542228"/>
              <a:ext cx="225574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667" name="Прямая со стрелкой 19"/>
            <p:cNvCxnSpPr>
              <a:cxnSpLocks noChangeShapeType="1"/>
            </p:cNvCxnSpPr>
            <p:nvPr/>
          </p:nvCxnSpPr>
          <p:spPr bwMode="auto">
            <a:xfrm>
              <a:off x="6444988" y="3542228"/>
              <a:ext cx="329035" cy="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406710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475163" cy="1998662"/>
          </a:xfrm>
        </p:spPr>
        <p:txBody>
          <a:bodyPr/>
          <a:lstStyle/>
          <a:p>
            <a:pPr eaLnBrk="1" hangingPunct="1"/>
            <a:r>
              <a:rPr lang="en-US" altLang="ru-RU" sz="2800" smtClean="0">
                <a:solidFill>
                  <a:schemeClr val="tx1"/>
                </a:solidFill>
                <a:effectLst/>
              </a:rPr>
              <a:t>Influence of trapping and Coulomb collisions </a:t>
            </a:r>
            <a:br>
              <a:rPr lang="en-US" altLang="ru-RU" sz="2800" smtClean="0">
                <a:solidFill>
                  <a:schemeClr val="tx1"/>
                </a:solidFill>
                <a:effectLst/>
              </a:rPr>
            </a:br>
            <a:r>
              <a:rPr lang="en-US" altLang="ru-RU" sz="2800" smtClean="0">
                <a:solidFill>
                  <a:schemeClr val="tx1"/>
                </a:solidFill>
                <a:effectLst/>
              </a:rPr>
              <a:t>on the gyrosynchrotron time profiles</a:t>
            </a:r>
            <a:endParaRPr lang="ru-RU" altLang="ru-RU" sz="2800" smtClean="0">
              <a:solidFill>
                <a:schemeClr val="tx1"/>
              </a:solidFill>
              <a:effectLst/>
            </a:endParaRP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1547813" y="2492375"/>
            <a:ext cx="503237" cy="792163"/>
          </a:xfrm>
          <a:prstGeom prst="downArrow">
            <a:avLst>
              <a:gd name="adj1" fmla="val 50000"/>
              <a:gd name="adj2" fmla="val 39353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63575" y="3521075"/>
            <a:ext cx="419576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ru-RU" sz="2400">
                <a:latin typeface="Arial" pitchFamily="34" charset="0"/>
              </a:rPr>
              <a:t> Slower decay at higher optically thin frequencies (34 GHz   vs  17 GHz);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ru-RU" sz="2400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ru-RU" sz="2400">
                <a:latin typeface="Arial" pitchFamily="34" charset="0"/>
              </a:rPr>
              <a:t> Delay at 34 GHz vs 17 GHz</a:t>
            </a:r>
            <a:endParaRPr lang="ru-RU" altLang="ru-RU" sz="2400">
              <a:latin typeface="Arial" pitchFamily="34" charset="0"/>
            </a:endParaRPr>
          </a:p>
        </p:txBody>
      </p:sp>
      <p:grpSp>
        <p:nvGrpSpPr>
          <p:cNvPr id="28677" name="Group 5"/>
          <p:cNvGrpSpPr>
            <a:grpSpLocks/>
          </p:cNvGrpSpPr>
          <p:nvPr/>
        </p:nvGrpSpPr>
        <p:grpSpPr bwMode="auto">
          <a:xfrm>
            <a:off x="5148263" y="260350"/>
            <a:ext cx="3640137" cy="6330950"/>
            <a:chOff x="3243" y="164"/>
            <a:chExt cx="2293" cy="3988"/>
          </a:xfrm>
        </p:grpSpPr>
        <p:grpSp>
          <p:nvGrpSpPr>
            <p:cNvPr id="28681" name="Group 6"/>
            <p:cNvGrpSpPr>
              <a:grpSpLocks/>
            </p:cNvGrpSpPr>
            <p:nvPr/>
          </p:nvGrpSpPr>
          <p:grpSpPr bwMode="auto">
            <a:xfrm>
              <a:off x="3243" y="164"/>
              <a:ext cx="2293" cy="3988"/>
              <a:chOff x="3243" y="164"/>
              <a:chExt cx="2293" cy="3988"/>
            </a:xfrm>
          </p:grpSpPr>
          <p:pic>
            <p:nvPicPr>
              <p:cNvPr id="28685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3" y="164"/>
                <a:ext cx="2293" cy="39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686" name="Text Box 8"/>
              <p:cNvSpPr txBox="1">
                <a:spLocks noChangeArrowheads="1"/>
              </p:cNvSpPr>
              <p:nvPr/>
            </p:nvSpPr>
            <p:spPr bwMode="auto">
              <a:xfrm>
                <a:off x="4591" y="403"/>
                <a:ext cx="6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u"/>
                  <a:defRPr sz="32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u"/>
                  <a:defRPr sz="24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1800">
                    <a:latin typeface="Arial" pitchFamily="34" charset="0"/>
                  </a:rPr>
                  <a:t>17 GHz</a:t>
                </a: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28687" name="Text Box 9"/>
              <p:cNvSpPr txBox="1">
                <a:spLocks noChangeArrowheads="1"/>
              </p:cNvSpPr>
              <p:nvPr/>
            </p:nvSpPr>
            <p:spPr bwMode="auto">
              <a:xfrm>
                <a:off x="4740" y="1298"/>
                <a:ext cx="6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u"/>
                  <a:defRPr sz="32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u"/>
                  <a:defRPr sz="24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Verdana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1800">
                    <a:latin typeface="Arial" pitchFamily="34" charset="0"/>
                  </a:rPr>
                  <a:t>34 GHz</a:t>
                </a:r>
                <a:endParaRPr lang="ru-RU" altLang="ru-RU" sz="1800">
                  <a:latin typeface="Arial" pitchFamily="34" charset="0"/>
                </a:endParaRPr>
              </a:p>
            </p:txBody>
          </p:sp>
          <p:sp>
            <p:nvSpPr>
              <p:cNvPr id="28688" name="Line 10"/>
              <p:cNvSpPr>
                <a:spLocks noChangeShapeType="1"/>
              </p:cNvSpPr>
              <p:nvPr/>
            </p:nvSpPr>
            <p:spPr bwMode="auto">
              <a:xfrm flipH="1">
                <a:off x="4558" y="527"/>
                <a:ext cx="46" cy="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9" name="Line 11"/>
              <p:cNvSpPr>
                <a:spLocks noChangeShapeType="1"/>
              </p:cNvSpPr>
              <p:nvPr/>
            </p:nvSpPr>
            <p:spPr bwMode="auto">
              <a:xfrm flipV="1">
                <a:off x="4785" y="1071"/>
                <a:ext cx="0" cy="22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8682" name="Line 12"/>
            <p:cNvSpPr>
              <a:spLocks noChangeShapeType="1"/>
            </p:cNvSpPr>
            <p:nvPr/>
          </p:nvSpPr>
          <p:spPr bwMode="auto">
            <a:xfrm>
              <a:off x="4286" y="482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3" name="Line 13"/>
            <p:cNvSpPr>
              <a:spLocks noChangeShapeType="1"/>
            </p:cNvSpPr>
            <p:nvPr/>
          </p:nvSpPr>
          <p:spPr bwMode="auto">
            <a:xfrm>
              <a:off x="4286" y="346"/>
              <a:ext cx="0" cy="635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4" name="Line 14"/>
            <p:cNvSpPr>
              <a:spLocks noChangeShapeType="1"/>
            </p:cNvSpPr>
            <p:nvPr/>
          </p:nvSpPr>
          <p:spPr bwMode="auto">
            <a:xfrm>
              <a:off x="4332" y="346"/>
              <a:ext cx="0" cy="635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678" name="Text Box 15"/>
          <p:cNvSpPr txBox="1">
            <a:spLocks noChangeArrowheads="1"/>
          </p:cNvSpPr>
          <p:nvPr/>
        </p:nvSpPr>
        <p:spPr bwMode="auto">
          <a:xfrm>
            <a:off x="1239838" y="6256338"/>
            <a:ext cx="372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i="1">
                <a:latin typeface="Arial" pitchFamily="34" charset="0"/>
              </a:rPr>
              <a:t>Melnikov &amp; Magun, Sol.Phys. 1998</a:t>
            </a:r>
            <a:endParaRPr lang="ru-RU" altLang="ru-RU" sz="1800" i="1">
              <a:latin typeface="Arial" pitchFamily="34" charset="0"/>
            </a:endParaRPr>
          </a:p>
        </p:txBody>
      </p:sp>
      <p:cxnSp>
        <p:nvCxnSpPr>
          <p:cNvPr id="28679" name="Прямая со стрелкой 2"/>
          <p:cNvCxnSpPr>
            <a:cxnSpLocks noChangeShapeType="1"/>
          </p:cNvCxnSpPr>
          <p:nvPr/>
        </p:nvCxnSpPr>
        <p:spPr bwMode="auto">
          <a:xfrm flipV="1">
            <a:off x="6300788" y="4479925"/>
            <a:ext cx="1703387" cy="3381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1528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836613"/>
            <a:ext cx="4259263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 sz="2800" smtClean="0">
                <a:solidFill>
                  <a:schemeClr val="tx1"/>
                </a:solidFill>
                <a:effectLst/>
              </a:rPr>
              <a:t>Influence of trapping and Coulomb collisions </a:t>
            </a:r>
            <a:br>
              <a:rPr lang="en-US" altLang="ru-RU" sz="2800" smtClean="0">
                <a:solidFill>
                  <a:schemeClr val="tx1"/>
                </a:solidFill>
                <a:effectLst/>
              </a:rPr>
            </a:br>
            <a:r>
              <a:rPr lang="en-US" altLang="ru-RU" sz="2800" smtClean="0">
                <a:solidFill>
                  <a:schemeClr val="tx1"/>
                </a:solidFill>
                <a:effectLst/>
              </a:rPr>
              <a:t>on the gyrosynchrotron spectrum</a:t>
            </a:r>
            <a:endParaRPr lang="ru-RU" altLang="ru-RU" sz="2800" smtClean="0">
              <a:solidFill>
                <a:schemeClr val="tx1"/>
              </a:solidFill>
              <a:effectLst/>
            </a:endParaRPr>
          </a:p>
        </p:txBody>
      </p:sp>
      <p:sp>
        <p:nvSpPr>
          <p:cNvPr id="29699" name="AutoShape 9"/>
          <p:cNvSpPr>
            <a:spLocks noChangeArrowheads="1"/>
          </p:cNvSpPr>
          <p:nvPr/>
        </p:nvSpPr>
        <p:spPr bwMode="auto">
          <a:xfrm>
            <a:off x="1547813" y="2492375"/>
            <a:ext cx="503237" cy="792163"/>
          </a:xfrm>
          <a:prstGeom prst="downArrow">
            <a:avLst>
              <a:gd name="adj1" fmla="val 50000"/>
              <a:gd name="adj2" fmla="val 39353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29700" name="Text Box 10"/>
          <p:cNvSpPr txBox="1">
            <a:spLocks noChangeArrowheads="1"/>
          </p:cNvSpPr>
          <p:nvPr/>
        </p:nvSpPr>
        <p:spPr bwMode="auto">
          <a:xfrm>
            <a:off x="663575" y="3521075"/>
            <a:ext cx="35480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>
                <a:latin typeface="Arial" pitchFamily="34" charset="0"/>
              </a:rPr>
              <a:t>Continuous spectral flattening during the entire injection</a:t>
            </a:r>
            <a:endParaRPr lang="ru-RU" altLang="ru-RU" sz="2400">
              <a:latin typeface="Arial" pitchFamily="34" charset="0"/>
            </a:endParaRPr>
          </a:p>
        </p:txBody>
      </p:sp>
      <p:pic>
        <p:nvPicPr>
          <p:cNvPr id="29701" name="Picture 3" descr="mw_spectrum_evolu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250"/>
            <a:ext cx="4498975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00355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04138" cy="1081088"/>
          </a:xfrm>
        </p:spPr>
        <p:txBody>
          <a:bodyPr/>
          <a:lstStyle/>
          <a:p>
            <a:pPr eaLnBrk="1" hangingPunct="1"/>
            <a:r>
              <a:rPr lang="en-US" altLang="ru-RU" sz="2400" dirty="0" smtClean="0">
                <a:solidFill>
                  <a:srgbClr val="FF0000"/>
                </a:solidFill>
                <a:effectLst/>
              </a:rPr>
              <a:t>MW –HXR time delays</a:t>
            </a:r>
            <a:endParaRPr lang="ru-RU" altLang="ru-RU" sz="2400" i="1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50825" y="874713"/>
            <a:ext cx="8893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latin typeface="Arial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2017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27A80EE-2DE8-47F8-A63C-32DCF0374F1F}" type="slidenum">
              <a:rPr lang="ru-RU" altLang="ru-RU">
                <a:latin typeface="Verdana" pitchFamily="34" charset="0"/>
              </a:rPr>
              <a:pPr/>
              <a:t>4</a:t>
            </a:fld>
            <a:endParaRPr lang="ru-RU" altLang="ru-RU">
              <a:latin typeface="Verdan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484784"/>
            <a:ext cx="850582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21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6413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Подобие в</a:t>
            </a:r>
            <a:r>
              <a:rPr lang="ru-RU" sz="2800" dirty="0"/>
              <a:t>ременных профилей МВ и ЖР всплесков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6367273" cy="536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4288" y="6340678"/>
            <a:ext cx="1853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Nakajima et al</a:t>
            </a:r>
            <a:r>
              <a:rPr lang="ru-RU" sz="1600" i="1" dirty="0" smtClean="0"/>
              <a:t> </a:t>
            </a:r>
            <a:r>
              <a:rPr lang="ru-RU" sz="1600" i="1" dirty="0" smtClean="0"/>
              <a:t>19</a:t>
            </a:r>
            <a:r>
              <a:rPr lang="en-US" sz="1600" i="1" dirty="0" smtClean="0"/>
              <a:t>83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58596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373184"/>
            <a:ext cx="5363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Умеренные временные задержки</a:t>
            </a:r>
            <a:endParaRPr lang="ru-RU" sz="28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347788"/>
            <a:ext cx="7318002" cy="453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4288" y="6340678"/>
            <a:ext cx="1936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Melnikov</a:t>
            </a:r>
            <a:r>
              <a:rPr lang="en-US" sz="1600" i="1" dirty="0" smtClean="0"/>
              <a:t> R&amp;QE</a:t>
            </a:r>
            <a:r>
              <a:rPr lang="ru-RU" sz="1600" i="1" dirty="0" smtClean="0"/>
              <a:t> </a:t>
            </a:r>
            <a:r>
              <a:rPr lang="ru-RU" sz="1600" i="1" dirty="0" smtClean="0"/>
              <a:t>1994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8198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5824" y="254750"/>
            <a:ext cx="5235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Гигантские временные задержки</a:t>
            </a:r>
            <a:endParaRPr lang="ru-RU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72" y="908720"/>
            <a:ext cx="7453191" cy="505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6340678"/>
            <a:ext cx="2161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Мельников </a:t>
            </a:r>
            <a:r>
              <a:rPr lang="en-US" sz="1600" i="1" dirty="0"/>
              <a:t>R&amp;QE </a:t>
            </a:r>
            <a:r>
              <a:rPr lang="ru-RU" sz="1600" i="1" dirty="0" smtClean="0"/>
              <a:t>1994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09804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582" y="260648"/>
            <a:ext cx="8318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Соотношение интенсивностей МВ и ЖР всплесков</a:t>
            </a:r>
            <a:endParaRPr lang="ru-RU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8" y="1074429"/>
            <a:ext cx="7271714" cy="51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589023" y="1484784"/>
            <a:ext cx="0" cy="2808312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86847" y="6340678"/>
            <a:ext cx="2161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Мельников</a:t>
            </a:r>
            <a:r>
              <a:rPr lang="en-US" sz="1600" i="1" dirty="0"/>
              <a:t> R&amp;QE</a:t>
            </a:r>
            <a:r>
              <a:rPr lang="ru-RU" sz="1600" i="1" dirty="0" smtClean="0"/>
              <a:t> </a:t>
            </a:r>
            <a:r>
              <a:rPr lang="ru-RU" sz="1600" i="1" dirty="0" smtClean="0"/>
              <a:t>1994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70759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582" y="260648"/>
            <a:ext cx="8318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Задержки максимумов интенсивностей МВ и ЖР всплесков</a:t>
            </a:r>
            <a:endParaRPr lang="ru-RU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384300"/>
            <a:ext cx="6624735" cy="50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6340678"/>
            <a:ext cx="2161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Мельников</a:t>
            </a:r>
            <a:r>
              <a:rPr lang="en-US" sz="1600" i="1" dirty="0"/>
              <a:t> R&amp;QE</a:t>
            </a:r>
            <a:r>
              <a:rPr lang="ru-RU" sz="1600" i="1" dirty="0" smtClean="0"/>
              <a:t> </a:t>
            </a:r>
            <a:r>
              <a:rPr lang="ru-RU" sz="1600" i="1" dirty="0" smtClean="0"/>
              <a:t>1994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0918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1405</Words>
  <Application>Microsoft Office PowerPoint</Application>
  <PresentationFormat>Экран (4:3)</PresentationFormat>
  <Paragraphs>263</Paragraphs>
  <Slides>39</Slides>
  <Notes>7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Тема Office</vt:lpstr>
      <vt:lpstr>Формула</vt:lpstr>
      <vt:lpstr>Точечный рисунок</vt:lpstr>
      <vt:lpstr>Соотношение характеристик МВ и ЖР излучений в солнечных вспышках</vt:lpstr>
      <vt:lpstr>Презентация PowerPoint</vt:lpstr>
      <vt:lpstr>Презентация PowerPoint</vt:lpstr>
      <vt:lpstr>MW –HXR time delays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Hard X-ray Emission at and above the flaring loop top</vt:lpstr>
      <vt:lpstr>KONUS-Wind  Hard X-ray Observations</vt:lpstr>
      <vt:lpstr>NoRH and KONUS-Wind microwave and Hard X-ray Emissions</vt:lpstr>
      <vt:lpstr>Gyrosynchrotron spectrum formation</vt:lpstr>
      <vt:lpstr>Basic effects  on characteristics of GS emission</vt:lpstr>
      <vt:lpstr>Microwave spectrum and  flaring loop diagnostics</vt:lpstr>
      <vt:lpstr>Dynamics of microwave spectrum,  the flare on July 15, 2002   (OVSA)</vt:lpstr>
      <vt:lpstr>Influence of the magnetic field strength</vt:lpstr>
      <vt:lpstr>Razin-effect</vt:lpstr>
      <vt:lpstr>Презентация PowerPoint</vt:lpstr>
      <vt:lpstr>Influence of plasma (Razin effect)</vt:lpstr>
      <vt:lpstr>Influence of trapping and Coulomb collisions  on the electron energy spectrum</vt:lpstr>
      <vt:lpstr>Influence of trapping and Coulomb collisions  on electron number density time profile</vt:lpstr>
      <vt:lpstr>Influence of trapping and Coulomb collisions  on the gyrosynchrotron time profiles</vt:lpstr>
      <vt:lpstr>Influence of trapping and Coulomb collisions  on the gyrosynchrotron spectrum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Victor</dc:creator>
  <cp:lastModifiedBy>Victor</cp:lastModifiedBy>
  <cp:revision>90</cp:revision>
  <dcterms:created xsi:type="dcterms:W3CDTF">2017-09-05T12:11:41Z</dcterms:created>
  <dcterms:modified xsi:type="dcterms:W3CDTF">2017-09-07T16:07:18Z</dcterms:modified>
</cp:coreProperties>
</file>