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2" r:id="rId5"/>
    <p:sldId id="269" r:id="rId6"/>
    <p:sldId id="278" r:id="rId7"/>
    <p:sldId id="274" r:id="rId8"/>
    <p:sldId id="271" r:id="rId9"/>
    <p:sldId id="281" r:id="rId10"/>
    <p:sldId id="282" r:id="rId11"/>
    <p:sldId id="283" r:id="rId12"/>
    <p:sldId id="284" r:id="rId13"/>
    <p:sldId id="285" r:id="rId14"/>
    <p:sldId id="263" r:id="rId15"/>
    <p:sldId id="266" r:id="rId16"/>
    <p:sldId id="286" r:id="rId17"/>
    <p:sldId id="287" r:id="rId18"/>
    <p:sldId id="264" r:id="rId19"/>
    <p:sldId id="267" r:id="rId20"/>
    <p:sldId id="265" r:id="rId21"/>
    <p:sldId id="26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2" autoAdjust="0"/>
    <p:restoredTop sz="94660"/>
  </p:normalViewPr>
  <p:slideViewPr>
    <p:cSldViewPr>
      <p:cViewPr varScale="1">
        <p:scale>
          <a:sx n="101" d="100"/>
          <a:sy n="101" d="100"/>
        </p:scale>
        <p:origin x="-1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A79A-76DB-4D04-B159-0DCF261BB931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B460-4AF3-4B23-8B25-84C7A7C01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913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A79A-76DB-4D04-B159-0DCF261BB931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B460-4AF3-4B23-8B25-84C7A7C01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77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A79A-76DB-4D04-B159-0DCF261BB931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B460-4AF3-4B23-8B25-84C7A7C01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60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A79A-76DB-4D04-B159-0DCF261BB931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B460-4AF3-4B23-8B25-84C7A7C01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47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A79A-76DB-4D04-B159-0DCF261BB931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B460-4AF3-4B23-8B25-84C7A7C01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88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A79A-76DB-4D04-B159-0DCF261BB931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B460-4AF3-4B23-8B25-84C7A7C01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46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A79A-76DB-4D04-B159-0DCF261BB931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B460-4AF3-4B23-8B25-84C7A7C01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39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A79A-76DB-4D04-B159-0DCF261BB931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B460-4AF3-4B23-8B25-84C7A7C01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58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A79A-76DB-4D04-B159-0DCF261BB931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B460-4AF3-4B23-8B25-84C7A7C01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96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A79A-76DB-4D04-B159-0DCF261BB931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B460-4AF3-4B23-8B25-84C7A7C01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22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A79A-76DB-4D04-B159-0DCF261BB931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B460-4AF3-4B23-8B25-84C7A7C01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82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CA79A-76DB-4D04-B159-0DCF261BB931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1B460-4AF3-4B23-8B25-84C7A7C01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12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735955"/>
            <a:ext cx="864096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Impact" pitchFamily="34" charset="0"/>
              </a:rPr>
              <a:t>Токовые жгуты в активных областях и их возможная связь с микроволновыми источниками над нейтральной линией</a:t>
            </a:r>
            <a:endParaRPr lang="en-US" sz="4400" dirty="0" smtClean="0">
              <a:solidFill>
                <a:srgbClr val="FF0000"/>
              </a:solidFill>
              <a:latin typeface="Impact" pitchFamily="34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Алексей Кузнецов</a:t>
            </a:r>
          </a:p>
          <a:p>
            <a:pPr algn="ctr"/>
            <a:endParaRPr lang="ru-RU" dirty="0" smtClean="0"/>
          </a:p>
          <a:p>
            <a:pPr algn="ctr"/>
            <a:r>
              <a:rPr lang="ru-RU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Институт Солнечно-Земной Физики СО РАН (Иркутск, Россия)</a:t>
            </a:r>
            <a:endParaRPr lang="ru-RU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49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000" y="7200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" panose="02040503050406030204" pitchFamily="18" charset="0"/>
              </a:rPr>
              <a:t>МГД-моделирование</a:t>
            </a:r>
            <a:endParaRPr lang="ru-RU" dirty="0" smtClean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00" y="522325"/>
            <a:ext cx="673226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anose="02040503050406030204" pitchFamily="18" charset="0"/>
              </a:rPr>
              <a:t>Авторы: </a:t>
            </a:r>
            <a:r>
              <a:rPr lang="en-US" sz="1600" dirty="0" err="1" smtClean="0">
                <a:latin typeface="Cambria" panose="02040503050406030204" pitchFamily="18" charset="0"/>
              </a:rPr>
              <a:t>Rony</a:t>
            </a:r>
            <a:r>
              <a:rPr lang="en-US" sz="1600" dirty="0" smtClean="0">
                <a:latin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</a:rPr>
              <a:t>Keppens</a:t>
            </a:r>
            <a:r>
              <a:rPr lang="en-US" sz="1600" dirty="0" smtClean="0">
                <a:latin typeface="Cambria" panose="02040503050406030204" pitchFamily="18" charset="0"/>
              </a:rPr>
              <a:t>, Chun Xia (KU Leuven, Leuven, Belgium).</a:t>
            </a:r>
            <a:endParaRPr lang="ru-RU" sz="1600" dirty="0" smtClean="0">
              <a:latin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400" dirty="0" smtClean="0">
                <a:latin typeface="Cambria" panose="02040503050406030204" pitchFamily="18" charset="0"/>
              </a:rPr>
              <a:t>Публикации:</a:t>
            </a:r>
          </a:p>
          <a:p>
            <a:r>
              <a:rPr lang="en-US" sz="1400" dirty="0" smtClean="0">
                <a:latin typeface="Cambria" panose="02040503050406030204" pitchFamily="18" charset="0"/>
              </a:rPr>
              <a:t>Xia, </a:t>
            </a:r>
            <a:r>
              <a:rPr lang="en-US" sz="1400" dirty="0" err="1" smtClean="0">
                <a:latin typeface="Cambria" panose="02040503050406030204" pitchFamily="18" charset="0"/>
              </a:rPr>
              <a:t>Keppens</a:t>
            </a:r>
            <a:r>
              <a:rPr lang="en-US" sz="1400" dirty="0" smtClean="0">
                <a:latin typeface="Cambria" panose="02040503050406030204" pitchFamily="18" charset="0"/>
              </a:rPr>
              <a:t>, and </a:t>
            </a:r>
            <a:r>
              <a:rPr lang="en-US" sz="1400" dirty="0" err="1" smtClean="0">
                <a:latin typeface="Cambria" panose="02040503050406030204" pitchFamily="18" charset="0"/>
              </a:rPr>
              <a:t>Guo</a:t>
            </a:r>
            <a:r>
              <a:rPr lang="en-US" sz="1400" dirty="0" smtClean="0">
                <a:latin typeface="Cambria" panose="02040503050406030204" pitchFamily="18" charset="0"/>
              </a:rPr>
              <a:t>, Astrophysical Journal, 780, 130, 2014.</a:t>
            </a:r>
          </a:p>
          <a:p>
            <a:r>
              <a:rPr lang="en-US" sz="1400" dirty="0" smtClean="0">
                <a:latin typeface="Cambria" panose="02040503050406030204" pitchFamily="18" charset="0"/>
              </a:rPr>
              <a:t>Xia et al., Astrophysical Journal, 792, L38, 2014.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216000" y="1700808"/>
            <a:ext cx="4356000" cy="497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31825" indent="-1746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ru-RU" sz="1600" dirty="0">
                <a:latin typeface="Cambria" pitchFamily="18" charset="0"/>
              </a:rPr>
              <a:t>Initial condition: 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ru-RU" sz="1600" dirty="0">
                <a:latin typeface="Cambria" pitchFamily="18" charset="0"/>
              </a:rPr>
              <a:t>magnetic arcade extrapolated from a bipolar magnetogram (linear force-free);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ru-RU" sz="1600" dirty="0">
                <a:latin typeface="Cambria" pitchFamily="18" charset="0"/>
              </a:rPr>
              <a:t>barometric plasma distribution.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ru-RU" sz="1600" dirty="0">
                <a:latin typeface="Cambria" pitchFamily="18" charset="0"/>
              </a:rPr>
              <a:t>Time-dependent bottom boundary conditions:</a:t>
            </a:r>
          </a:p>
          <a:p>
            <a:pPr marL="800100" lvl="1" indent="-342900" eaLnBrk="1" hangingPunct="1">
              <a:spcBef>
                <a:spcPct val="0"/>
              </a:spcBef>
              <a:buFont typeface="+mj-lt"/>
              <a:buAutoNum type="alphaLcParenR"/>
            </a:pPr>
            <a:r>
              <a:rPr lang="en-US" altLang="ru-RU" sz="1600" dirty="0">
                <a:latin typeface="Cambria" pitchFamily="18" charset="0"/>
              </a:rPr>
              <a:t>arcade twisting;</a:t>
            </a:r>
          </a:p>
          <a:p>
            <a:pPr marL="800100" lvl="1" indent="-342900" eaLnBrk="1" hangingPunct="1">
              <a:spcBef>
                <a:spcPct val="0"/>
              </a:spcBef>
              <a:buFont typeface="+mj-lt"/>
              <a:buAutoNum type="alphaLcParenR"/>
            </a:pPr>
            <a:r>
              <a:rPr lang="en-US" altLang="ru-RU" sz="1600" dirty="0" smtClean="0">
                <a:latin typeface="Cambria" pitchFamily="18" charset="0"/>
              </a:rPr>
              <a:t>converging</a:t>
            </a:r>
            <a:r>
              <a:rPr lang="ru-RU" altLang="ru-RU" sz="1600" dirty="0" smtClean="0">
                <a:latin typeface="Cambria" pitchFamily="18" charset="0"/>
              </a:rPr>
              <a:t> </a:t>
            </a:r>
            <a:r>
              <a:rPr lang="en-US" altLang="ru-RU" sz="1600" dirty="0" smtClean="0">
                <a:latin typeface="Cambria" pitchFamily="18" charset="0"/>
              </a:rPr>
              <a:t>flows;</a:t>
            </a:r>
          </a:p>
          <a:p>
            <a:pPr marL="800100" lvl="1" indent="-342900" eaLnBrk="1" hangingPunct="1">
              <a:spcBef>
                <a:spcPct val="0"/>
              </a:spcBef>
              <a:buFont typeface="+mj-lt"/>
              <a:buAutoNum type="alphaLcParenR"/>
            </a:pPr>
            <a:r>
              <a:rPr lang="en-US" altLang="ru-RU" sz="1600" dirty="0" smtClean="0">
                <a:latin typeface="Cambria" pitchFamily="18" charset="0"/>
              </a:rPr>
              <a:t>open boundary.</a:t>
            </a:r>
            <a:endParaRPr lang="en-US" altLang="ru-RU" sz="1600" dirty="0">
              <a:latin typeface="Cambria" pitchFamily="18" charset="0"/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ru-RU" sz="1600" dirty="0">
                <a:latin typeface="Cambria" pitchFamily="18" charset="0"/>
              </a:rPr>
              <a:t>Plasma temperature: </a:t>
            </a:r>
            <a:r>
              <a:rPr lang="en-US" altLang="ru-RU" sz="1600" dirty="0" smtClean="0">
                <a:latin typeface="Cambria" pitchFamily="18" charset="0"/>
              </a:rPr>
              <a:t>constant (due to high thermal conduction).</a:t>
            </a:r>
            <a:endParaRPr lang="en-US" altLang="ru-RU" sz="1600" dirty="0">
              <a:latin typeface="Cambria" pitchFamily="18" charset="0"/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ru-RU" sz="1600" dirty="0">
                <a:solidFill>
                  <a:srgbClr val="006600"/>
                </a:solidFill>
                <a:latin typeface="Cambria" pitchFamily="18" charset="0"/>
              </a:rPr>
              <a:t>The magnetic field is not force-free</a:t>
            </a:r>
            <a:r>
              <a:rPr lang="en-US" altLang="ru-RU" sz="1600" dirty="0" smtClean="0">
                <a:solidFill>
                  <a:srgbClr val="006600"/>
                </a:solidFill>
                <a:latin typeface="Cambria" pitchFamily="18" charset="0"/>
              </a:rPr>
              <a:t>.</a:t>
            </a:r>
          </a:p>
          <a:p>
            <a:pPr marL="0" indent="0" eaLnBrk="1" hangingPunct="1">
              <a:spcBef>
                <a:spcPts val="1800"/>
              </a:spcBef>
              <a:buNone/>
            </a:pPr>
            <a:r>
              <a:rPr lang="en-US" altLang="ru-RU" sz="1600" dirty="0" smtClean="0">
                <a:solidFill>
                  <a:srgbClr val="0000FF"/>
                </a:solidFill>
                <a:latin typeface="Cambria"/>
              </a:rPr>
              <a:t>⇒ </a:t>
            </a:r>
            <a:r>
              <a:rPr lang="ru-RU" altLang="ru-RU" sz="1600" dirty="0" smtClean="0">
                <a:solidFill>
                  <a:srgbClr val="0000FF"/>
                </a:solidFill>
                <a:latin typeface="Cambria"/>
              </a:rPr>
              <a:t>Происходит концентрация магнитного поля и плазмы в токовом жгуте (</a:t>
            </a:r>
            <a:r>
              <a:rPr lang="en-US" altLang="ru-RU" sz="1600" dirty="0" smtClean="0">
                <a:solidFill>
                  <a:srgbClr val="0000FF"/>
                </a:solidFill>
                <a:latin typeface="Cambria"/>
              </a:rPr>
              <a:t>flux rope) </a:t>
            </a:r>
            <a:r>
              <a:rPr lang="ru-RU" altLang="ru-RU" sz="1600" dirty="0" smtClean="0">
                <a:solidFill>
                  <a:srgbClr val="0000FF"/>
                </a:solidFill>
                <a:latin typeface="Cambria"/>
              </a:rPr>
              <a:t>над нейтральной линией</a:t>
            </a:r>
            <a:r>
              <a:rPr lang="en-US" altLang="ru-RU" sz="1600" dirty="0" smtClean="0">
                <a:solidFill>
                  <a:srgbClr val="0000FF"/>
                </a:solidFill>
                <a:latin typeface="Cambria"/>
              </a:rPr>
              <a:t>.</a:t>
            </a:r>
            <a:endParaRPr lang="en-US" altLang="ru-RU" sz="1600" dirty="0" smtClean="0">
              <a:solidFill>
                <a:srgbClr val="0000FF"/>
              </a:solidFill>
              <a:latin typeface="Cambria" pitchFamily="18" charset="0"/>
            </a:endParaRPr>
          </a:p>
          <a:p>
            <a:pPr marL="0" indent="0" eaLnBrk="1" hangingPunct="1">
              <a:spcBef>
                <a:spcPts val="1800"/>
              </a:spcBef>
              <a:buNone/>
            </a:pPr>
            <a:r>
              <a:rPr lang="ru-RU" altLang="ru-RU" sz="1600" dirty="0" smtClean="0">
                <a:solidFill>
                  <a:srgbClr val="7030A0"/>
                </a:solidFill>
                <a:latin typeface="Cambria" pitchFamily="18" charset="0"/>
              </a:rPr>
              <a:t>Формирование </a:t>
            </a:r>
            <a:r>
              <a:rPr lang="ru-RU" altLang="ru-RU" sz="1600" dirty="0" err="1" smtClean="0">
                <a:solidFill>
                  <a:srgbClr val="7030A0"/>
                </a:solidFill>
                <a:latin typeface="Cambria" pitchFamily="18" charset="0"/>
              </a:rPr>
              <a:t>филамента</a:t>
            </a:r>
            <a:r>
              <a:rPr lang="ru-RU" altLang="ru-RU" sz="1600" dirty="0" smtClean="0">
                <a:solidFill>
                  <a:srgbClr val="7030A0"/>
                </a:solidFill>
                <a:latin typeface="Cambria" pitchFamily="18" charset="0"/>
              </a:rPr>
              <a:t>: за счет тепловой неустойчивости (не рассматривается).</a:t>
            </a:r>
            <a:endParaRPr lang="en-US" altLang="ru-RU" sz="1600" dirty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408" y="2093201"/>
            <a:ext cx="3686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78"/>
          <a:stretch/>
        </p:blipFill>
        <p:spPr bwMode="auto">
          <a:xfrm>
            <a:off x="5212463" y="3825960"/>
            <a:ext cx="1111964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2"/>
          <a:stretch/>
        </p:blipFill>
        <p:spPr bwMode="auto">
          <a:xfrm>
            <a:off x="5309808" y="6104235"/>
            <a:ext cx="244272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1" r="48407"/>
          <a:stretch/>
        </p:blipFill>
        <p:spPr bwMode="auto">
          <a:xfrm>
            <a:off x="5309808" y="4302210"/>
            <a:ext cx="115007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1"/>
          <a:stretch/>
        </p:blipFill>
        <p:spPr bwMode="auto">
          <a:xfrm>
            <a:off x="5196127" y="4812319"/>
            <a:ext cx="2166459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20"/>
          <a:stretch/>
        </p:blipFill>
        <p:spPr bwMode="auto">
          <a:xfrm>
            <a:off x="5309808" y="5637511"/>
            <a:ext cx="24726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57408" y="1785424"/>
            <a:ext cx="3447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 panose="02040503050406030204" pitchFamily="18" charset="0"/>
              </a:rPr>
              <a:t>MHD equations: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7408" y="3497116"/>
            <a:ext cx="3447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 panose="02040503050406030204" pitchFamily="18" charset="0"/>
              </a:rPr>
              <a:t>Arcade twisting: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57408" y="5329734"/>
            <a:ext cx="3447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 panose="02040503050406030204" pitchFamily="18" charset="0"/>
              </a:rPr>
              <a:t>Converging flows: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5004048" y="2093201"/>
            <a:ext cx="153360" cy="130492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Левая фигурная скобка 15"/>
          <p:cNvSpPr/>
          <p:nvPr/>
        </p:nvSpPr>
        <p:spPr>
          <a:xfrm>
            <a:off x="5004048" y="3804893"/>
            <a:ext cx="153360" cy="144610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Левая фигурная скобка 16"/>
          <p:cNvSpPr/>
          <p:nvPr/>
        </p:nvSpPr>
        <p:spPr>
          <a:xfrm>
            <a:off x="5032781" y="5637511"/>
            <a:ext cx="124627" cy="93344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000" y="72000"/>
            <a:ext cx="860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" panose="02040503050406030204" pitchFamily="18" charset="0"/>
              </a:rPr>
              <a:t>МГД-моделирование: </a:t>
            </a:r>
            <a:r>
              <a:rPr lang="ru-RU" dirty="0" smtClean="0">
                <a:latin typeface="Cambria" panose="02040503050406030204" pitchFamily="18" charset="0"/>
              </a:rPr>
              <a:t>формирование токового жгута (</a:t>
            </a:r>
            <a:r>
              <a:rPr lang="en-US" dirty="0" smtClean="0">
                <a:latin typeface="Cambria" panose="02040503050406030204" pitchFamily="18" charset="0"/>
              </a:rPr>
              <a:t>flux rope)</a:t>
            </a:r>
            <a:endParaRPr lang="ru-RU" dirty="0" smtClean="0"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8237"/>
            <a:ext cx="3568453" cy="27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8237"/>
            <a:ext cx="3511946" cy="27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02" y="3445666"/>
            <a:ext cx="2015243" cy="27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938" y="3445666"/>
            <a:ext cx="2032069" cy="270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6237312"/>
            <a:ext cx="7760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Начальное состояние                                                 Конечное (стационарное) состояние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5619584" y="3213062"/>
            <a:ext cx="5557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Вид сверху                                               Перспектива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995936" y="2996952"/>
            <a:ext cx="680019" cy="864096"/>
          </a:xfrm>
          <a:prstGeom prst="rightArrow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09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000" y="72000"/>
            <a:ext cx="860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" panose="02040503050406030204" pitchFamily="18" charset="0"/>
              </a:rPr>
              <a:t>МГД-моделирование: </a:t>
            </a:r>
            <a:r>
              <a:rPr lang="ru-RU" dirty="0" smtClean="0">
                <a:latin typeface="Cambria" panose="02040503050406030204" pitchFamily="18" charset="0"/>
              </a:rPr>
              <a:t>токовый жгут в активной области</a:t>
            </a: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09538" y="549275"/>
            <a:ext cx="3958406" cy="29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31825" indent="-1746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ru-RU" sz="1600" dirty="0">
                <a:latin typeface="Cambria" pitchFamily="18" charset="0"/>
              </a:rPr>
              <a:t>Isothermal model.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ru-RU" sz="1600" dirty="0">
                <a:latin typeface="Cambria" pitchFamily="18" charset="0"/>
              </a:rPr>
              <a:t>Simulation box: 120×100×60 Mm</a:t>
            </a:r>
            <a:r>
              <a:rPr lang="en-US" altLang="ru-RU" sz="1600" dirty="0" smtClean="0">
                <a:latin typeface="Cambria" pitchFamily="18" charset="0"/>
              </a:rPr>
              <a:t>.</a:t>
            </a:r>
            <a:endParaRPr lang="ru-RU" altLang="ru-RU" sz="1600" dirty="0" smtClean="0">
              <a:latin typeface="Cambria" pitchFamily="18" charset="0"/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ru-RU" sz="1600" i="1" dirty="0" err="1" smtClean="0">
                <a:latin typeface="Cambria" pitchFamily="18" charset="0"/>
              </a:rPr>
              <a:t>Δt</a:t>
            </a:r>
            <a:r>
              <a:rPr lang="en-US" altLang="ru-RU" sz="1600" dirty="0" smtClean="0">
                <a:latin typeface="Cambria" pitchFamily="18" charset="0"/>
              </a:rPr>
              <a:t> = 86 s.</a:t>
            </a:r>
            <a:endParaRPr lang="en-US" altLang="ru-RU" sz="1600" dirty="0">
              <a:latin typeface="Cambria" pitchFamily="18" charset="0"/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ru-RU" sz="1600" dirty="0">
                <a:latin typeface="Cambria" pitchFamily="18" charset="0"/>
              </a:rPr>
              <a:t>Magnetic field</a:t>
            </a:r>
            <a:r>
              <a:rPr lang="en-US" altLang="ru-RU" sz="1600" dirty="0" smtClean="0">
                <a:latin typeface="Cambria" pitchFamily="18" charset="0"/>
              </a:rPr>
              <a:t>: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ru-RU" sz="1600" dirty="0" smtClean="0">
                <a:latin typeface="Cambria" pitchFamily="18" charset="0"/>
              </a:rPr>
              <a:t>up </a:t>
            </a:r>
            <a:r>
              <a:rPr lang="en-US" altLang="ru-RU" sz="1600" dirty="0">
                <a:latin typeface="Cambria" pitchFamily="18" charset="0"/>
              </a:rPr>
              <a:t>to ±520 G at the lower boundary;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ru-RU" sz="1600" dirty="0">
                <a:latin typeface="Cambria" pitchFamily="18" charset="0"/>
              </a:rPr>
              <a:t>up to 680 G in the flux rope.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ru-RU" sz="1600" dirty="0">
                <a:latin typeface="Cambria" pitchFamily="18" charset="0"/>
              </a:rPr>
              <a:t>Plasma density: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ru-RU" sz="1600" dirty="0">
                <a:latin typeface="Cambria" pitchFamily="18" charset="0"/>
              </a:rPr>
              <a:t>2×10</a:t>
            </a:r>
            <a:r>
              <a:rPr lang="en-US" altLang="ru-RU" sz="1600" baseline="30000" dirty="0">
                <a:latin typeface="Cambria" pitchFamily="18" charset="0"/>
              </a:rPr>
              <a:t>9</a:t>
            </a:r>
            <a:r>
              <a:rPr lang="en-US" altLang="ru-RU" sz="1600" dirty="0">
                <a:latin typeface="Cambria" pitchFamily="18" charset="0"/>
              </a:rPr>
              <a:t> cm</a:t>
            </a:r>
            <a:r>
              <a:rPr lang="en-US" altLang="ru-RU" sz="1600" baseline="30000" dirty="0">
                <a:latin typeface="Cambria" pitchFamily="18" charset="0"/>
              </a:rPr>
              <a:t>-3</a:t>
            </a:r>
            <a:r>
              <a:rPr lang="en-US" altLang="ru-RU" sz="1600" dirty="0">
                <a:latin typeface="Cambria" pitchFamily="18" charset="0"/>
              </a:rPr>
              <a:t> at the lower boundary;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ru-RU" sz="1600" dirty="0">
                <a:latin typeface="Cambria" pitchFamily="18" charset="0"/>
              </a:rPr>
              <a:t>up to 2×10</a:t>
            </a:r>
            <a:r>
              <a:rPr lang="en-US" altLang="ru-RU" sz="1600" baseline="30000" dirty="0">
                <a:latin typeface="Cambria" pitchFamily="18" charset="0"/>
              </a:rPr>
              <a:t>10</a:t>
            </a:r>
            <a:r>
              <a:rPr lang="en-US" altLang="ru-RU" sz="1600" dirty="0">
                <a:latin typeface="Cambria" pitchFamily="18" charset="0"/>
              </a:rPr>
              <a:t> cm</a:t>
            </a:r>
            <a:r>
              <a:rPr lang="en-US" altLang="ru-RU" sz="1600" baseline="30000" dirty="0">
                <a:latin typeface="Cambria" pitchFamily="18" charset="0"/>
              </a:rPr>
              <a:t>-3</a:t>
            </a:r>
            <a:r>
              <a:rPr lang="en-US" altLang="ru-RU" sz="1600" dirty="0">
                <a:latin typeface="Cambria" pitchFamily="18" charset="0"/>
              </a:rPr>
              <a:t> in the flux rope.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ru-RU" sz="1600" dirty="0">
                <a:latin typeface="Cambria" pitchFamily="18" charset="0"/>
              </a:rPr>
              <a:t>Plasma temperature: 1.5 MK.</a:t>
            </a:r>
            <a:endParaRPr lang="ru-RU" altLang="ru-RU" sz="1600" dirty="0">
              <a:latin typeface="Cambr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212000"/>
            <a:ext cx="1816688" cy="216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00" y="4212000"/>
            <a:ext cx="1806182" cy="21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212" y="549275"/>
            <a:ext cx="4568615" cy="4103074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2152210" y="5003968"/>
            <a:ext cx="216024" cy="576064"/>
          </a:xfrm>
          <a:prstGeom prst="rightArrow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155411" y="4869160"/>
            <a:ext cx="374441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Стационарное состояние достигается через </a:t>
            </a:r>
            <a:r>
              <a:rPr lang="ru-RU" sz="1400" dirty="0" smtClean="0">
                <a:latin typeface="Cambria"/>
              </a:rPr>
              <a:t>∼14 шагов или ∼20 минут.</a:t>
            </a:r>
          </a:p>
          <a:p>
            <a:pPr>
              <a:spcBef>
                <a:spcPts val="1200"/>
              </a:spcBef>
            </a:pPr>
            <a:r>
              <a:rPr lang="ru-RU" sz="1400" dirty="0" smtClean="0">
                <a:latin typeface="Cambria"/>
              </a:rPr>
              <a:t>Более сильные магнитные поля требуют значительно больше вычислительных ресурсов (указанные выше параметры – предел для возможностей </a:t>
            </a:r>
            <a:r>
              <a:rPr lang="ru-RU" sz="1400" dirty="0" err="1" smtClean="0">
                <a:latin typeface="Cambria"/>
              </a:rPr>
              <a:t>Кеппенса</a:t>
            </a:r>
            <a:r>
              <a:rPr lang="ru-RU" sz="1400" dirty="0" smtClean="0">
                <a:latin typeface="Cambria"/>
              </a:rPr>
              <a:t>).</a:t>
            </a:r>
            <a:endParaRPr lang="ru-RU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92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8121"/>
            <a:ext cx="4091511" cy="422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6000" y="3473777"/>
            <a:ext cx="4283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Для источников на диске в качестве начального условия используется поток излучения спокойного Солнца (согласно </a:t>
            </a:r>
            <a:r>
              <a:rPr lang="en-US" sz="1600" dirty="0" err="1" smtClean="0">
                <a:solidFill>
                  <a:srgbClr val="7030A0"/>
                </a:solidFill>
                <a:latin typeface="Cambria" panose="02040503050406030204" pitchFamily="18" charset="0"/>
              </a:rPr>
              <a:t>Landi</a:t>
            </a:r>
            <a:r>
              <a:rPr lang="en-US" sz="16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 and </a:t>
            </a:r>
            <a:r>
              <a:rPr lang="en-US" sz="1600" dirty="0" err="1" smtClean="0">
                <a:solidFill>
                  <a:srgbClr val="7030A0"/>
                </a:solidFill>
                <a:latin typeface="Cambria" panose="02040503050406030204" pitchFamily="18" charset="0"/>
              </a:rPr>
              <a:t>Chiuderi</a:t>
            </a:r>
            <a:r>
              <a:rPr lang="en-US" sz="16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-Drago</a:t>
            </a:r>
            <a:r>
              <a:rPr lang="ru-RU" sz="16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, </a:t>
            </a:r>
            <a:r>
              <a:rPr lang="en-US" sz="16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2008).</a:t>
            </a:r>
            <a:endParaRPr lang="ru-RU" sz="1600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000" y="7200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" panose="02040503050406030204" pitchFamily="18" charset="0"/>
              </a:rPr>
              <a:t>Моделирование</a:t>
            </a:r>
            <a:r>
              <a:rPr lang="en-US" b="1" dirty="0" smtClean="0">
                <a:latin typeface="Cambria" panose="02040503050406030204" pitchFamily="18" charset="0"/>
              </a:rPr>
              <a:t> </a:t>
            </a:r>
            <a:r>
              <a:rPr lang="ru-RU" b="1" dirty="0" smtClean="0">
                <a:latin typeface="Cambria" panose="02040503050406030204" pitchFamily="18" charset="0"/>
              </a:rPr>
              <a:t>радиоизлучения</a:t>
            </a:r>
            <a:endParaRPr lang="ru-RU" dirty="0" smtClean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000" y="567525"/>
            <a:ext cx="500407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Методика и коды: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latin typeface="Cambria" panose="02040503050406030204" pitchFamily="18" charset="0"/>
              </a:rPr>
              <a:t>Fleishman and Kuznetsov (2014)</a:t>
            </a:r>
          </a:p>
          <a:p>
            <a:r>
              <a:rPr lang="en-US" sz="1400" dirty="0"/>
              <a:t>https://sites.google.com/site/fgscodes/gr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16000" y="1628800"/>
            <a:ext cx="392395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Cambria" panose="02040503050406030204" pitchFamily="18" charset="0"/>
              </a:rPr>
              <a:t>Механизм излучения: гирорезонансный + </a:t>
            </a:r>
            <a:r>
              <a:rPr lang="en-US" sz="1600" dirty="0" smtClean="0">
                <a:latin typeface="Cambria" panose="02040503050406030204" pitchFamily="18" charset="0"/>
              </a:rPr>
              <a:t>free-free.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Cambria" panose="02040503050406030204" pitchFamily="18" charset="0"/>
              </a:rPr>
              <a:t>Две ориентации: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Cambria" panose="02040503050406030204" pitchFamily="18" charset="0"/>
              </a:rPr>
              <a:t>вид сверху (в центре диска);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Cambria" panose="02040503050406030204" pitchFamily="18" charset="0"/>
              </a:rPr>
              <a:t>вид сбоку (на лимбе).</a:t>
            </a:r>
            <a:endParaRPr lang="ru-RU" sz="1600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4824888"/>
            <a:ext cx="3731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Яркостная температура спокойного Солнца.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29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900000"/>
            <a:ext cx="4607999" cy="43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900000"/>
            <a:ext cx="3456000" cy="43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6000" y="7200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" panose="02040503050406030204" pitchFamily="18" charset="0"/>
              </a:rPr>
              <a:t>Результаты моделирования:</a:t>
            </a:r>
            <a:r>
              <a:rPr lang="ru-RU" dirty="0" smtClean="0">
                <a:latin typeface="Cambria" panose="02040503050406030204" pitchFamily="18" charset="0"/>
              </a:rPr>
              <a:t> изображения на 17 ГГц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6000" y="5220000"/>
            <a:ext cx="460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сверху (в центре диска)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0000" y="5220000"/>
            <a:ext cx="345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сбоку (на лимбе)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00" y="5633947"/>
            <a:ext cx="5868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доминирующий механизм: оптически тонкое </a:t>
            </a:r>
            <a:r>
              <a:rPr lang="en-US" sz="14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free-free </a:t>
            </a:r>
            <a:r>
              <a:rPr lang="ru-RU" sz="14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излучение</a:t>
            </a:r>
            <a:endParaRPr lang="ru-RU" sz="1400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1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76000"/>
            <a:ext cx="7265497" cy="57614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000" y="7200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" panose="02040503050406030204" pitchFamily="18" charset="0"/>
              </a:rPr>
              <a:t>Результаты моделирования:</a:t>
            </a:r>
            <a:r>
              <a:rPr lang="ru-RU" dirty="0" smtClean="0">
                <a:latin typeface="Cambria" panose="02040503050406030204" pitchFamily="18" charset="0"/>
              </a:rPr>
              <a:t> изображения на 17 ГГц</a:t>
            </a:r>
          </a:p>
        </p:txBody>
      </p:sp>
    </p:spTree>
    <p:extLst>
      <p:ext uri="{BB962C8B-B14F-4D97-AF65-F5344CB8AC3E}">
        <p14:creationId xmlns:p14="http://schemas.microsoft.com/office/powerpoint/2010/main" val="371914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000" y="7200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" panose="02040503050406030204" pitchFamily="18" charset="0"/>
              </a:rPr>
              <a:t>Результаты моделирования:</a:t>
            </a:r>
            <a:r>
              <a:rPr lang="ru-RU" dirty="0" smtClean="0">
                <a:latin typeface="Cambria" panose="02040503050406030204" pitchFamily="18" charset="0"/>
              </a:rPr>
              <a:t> изображения на 7 ГГц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900000"/>
            <a:ext cx="4608000" cy="43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6000" y="5633947"/>
            <a:ext cx="7020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доминирующий механизм: оптически тонкое гирорезонансное</a:t>
            </a:r>
            <a:r>
              <a:rPr lang="en-US" sz="14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ru-RU" sz="14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излучение</a:t>
            </a:r>
            <a:endParaRPr lang="ru-RU" sz="1400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900000"/>
            <a:ext cx="3456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5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000" y="7200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" panose="02040503050406030204" pitchFamily="18" charset="0"/>
              </a:rPr>
              <a:t>Результаты моделирования:</a:t>
            </a:r>
            <a:r>
              <a:rPr lang="ru-RU" dirty="0" smtClean="0">
                <a:latin typeface="Cambria" panose="02040503050406030204" pitchFamily="18" charset="0"/>
              </a:rPr>
              <a:t> изображения на 7 ГГц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76000"/>
            <a:ext cx="7263724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900000"/>
            <a:ext cx="4607999" cy="43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900000"/>
            <a:ext cx="3456000" cy="43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6000" y="7200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" panose="02040503050406030204" pitchFamily="18" charset="0"/>
              </a:rPr>
              <a:t>Результаты моделирования:</a:t>
            </a:r>
            <a:r>
              <a:rPr lang="ru-RU" dirty="0" smtClean="0">
                <a:latin typeface="Cambria" panose="02040503050406030204" pitchFamily="18" charset="0"/>
              </a:rPr>
              <a:t> изображения на 5 ГГц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00" y="5220000"/>
            <a:ext cx="460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сверху (в центре диска)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0000" y="5220000"/>
            <a:ext cx="345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сбоку (на лимбе)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6000" y="5633947"/>
            <a:ext cx="7020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доминирующий механизм: оптически толстое гирорезонансное</a:t>
            </a:r>
            <a:r>
              <a:rPr lang="en-US" sz="14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ru-RU" sz="14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излучение</a:t>
            </a:r>
            <a:endParaRPr lang="ru-RU" sz="1400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90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76000"/>
            <a:ext cx="7263710" cy="576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000" y="7200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" panose="02040503050406030204" pitchFamily="18" charset="0"/>
              </a:rPr>
              <a:t>Результаты моделирования:</a:t>
            </a:r>
            <a:r>
              <a:rPr lang="ru-RU" dirty="0" smtClean="0">
                <a:latin typeface="Cambria" panose="02040503050406030204" pitchFamily="18" charset="0"/>
              </a:rPr>
              <a:t> изображения на 5 ГГц</a:t>
            </a:r>
          </a:p>
        </p:txBody>
      </p:sp>
    </p:spTree>
    <p:extLst>
      <p:ext uri="{BB962C8B-B14F-4D97-AF65-F5344CB8AC3E}">
        <p14:creationId xmlns:p14="http://schemas.microsoft.com/office/powerpoint/2010/main" val="17093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000" y="7200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" panose="02040503050406030204" pitchFamily="18" charset="0"/>
              </a:rPr>
              <a:t>Микроволновые источники над нейтральной линией</a:t>
            </a:r>
          </a:p>
          <a:p>
            <a:r>
              <a:rPr lang="ru-RU" dirty="0" smtClean="0">
                <a:latin typeface="Cambria" panose="02040503050406030204" pitchFamily="18" charset="0"/>
              </a:rPr>
              <a:t>(</a:t>
            </a:r>
            <a:r>
              <a:rPr lang="en-US" dirty="0" smtClean="0">
                <a:latin typeface="Cambria" panose="02040503050406030204" pitchFamily="18" charset="0"/>
              </a:rPr>
              <a:t>peculiar sources, neutral-line-associated sources, NLS)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00" y="836712"/>
            <a:ext cx="831644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Cambria" panose="02040503050406030204" pitchFamily="18" charset="0"/>
              </a:rPr>
              <a:t>Считается, что открыты </a:t>
            </a:r>
            <a:r>
              <a:rPr lang="en-US" sz="1600" dirty="0" err="1" smtClean="0">
                <a:latin typeface="Cambria" panose="02040503050406030204" pitchFamily="18" charset="0"/>
              </a:rPr>
              <a:t>Kundu</a:t>
            </a:r>
            <a:r>
              <a:rPr lang="en-US" sz="1600" dirty="0" smtClean="0">
                <a:latin typeface="Cambria" panose="02040503050406030204" pitchFamily="18" charset="0"/>
              </a:rPr>
              <a:t> et al. (1977) </a:t>
            </a:r>
            <a:r>
              <a:rPr lang="ru-RU" sz="1600" dirty="0" smtClean="0">
                <a:latin typeface="Cambria" panose="02040503050406030204" pitchFamily="18" charset="0"/>
              </a:rPr>
              <a:t>на основе наблюдений </a:t>
            </a:r>
            <a:r>
              <a:rPr lang="en-US" sz="1600" dirty="0" smtClean="0">
                <a:latin typeface="Cambria" panose="02040503050406030204" pitchFamily="18" charset="0"/>
              </a:rPr>
              <a:t>WSRT.</a:t>
            </a:r>
          </a:p>
          <a:p>
            <a:pPr marL="263525" indent="-263525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Cambria" panose="02040503050406030204" pitchFamily="18" charset="0"/>
              </a:rPr>
              <a:t>Расположены в активных областях над нейтральной линией фотосферного магнитного поля.</a:t>
            </a:r>
          </a:p>
          <a:p>
            <a:pPr marL="263525" indent="-263525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Cambria" panose="02040503050406030204" pitchFamily="18" charset="0"/>
              </a:rPr>
              <a:t>Подразделяются на компактные и протяженные (типа гало).</a:t>
            </a:r>
          </a:p>
          <a:p>
            <a:pPr marL="263525" indent="-263525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Cambria" panose="02040503050406030204" pitchFamily="18" charset="0"/>
              </a:rPr>
              <a:t>Спектральный пик на частотах порядка 5 – 10 ГГц.</a:t>
            </a:r>
          </a:p>
          <a:p>
            <a:pPr marL="263525" indent="-263525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Cambria" panose="02040503050406030204" pitchFamily="18" charset="0"/>
              </a:rPr>
              <a:t>Яркостные температуры: 10</a:t>
            </a:r>
            <a:r>
              <a:rPr lang="ru-RU" sz="1600" baseline="30000" dirty="0" smtClean="0">
                <a:latin typeface="Cambria" panose="02040503050406030204" pitchFamily="18" charset="0"/>
              </a:rPr>
              <a:t>5</a:t>
            </a:r>
            <a:r>
              <a:rPr lang="ru-RU" sz="1600" dirty="0" smtClean="0">
                <a:latin typeface="Cambria" panose="02040503050406030204" pitchFamily="18" charset="0"/>
              </a:rPr>
              <a:t> – 10</a:t>
            </a:r>
            <a:r>
              <a:rPr lang="ru-RU" sz="1600" baseline="30000" dirty="0" smtClean="0">
                <a:latin typeface="Cambria" panose="02040503050406030204" pitchFamily="18" charset="0"/>
              </a:rPr>
              <a:t>7</a:t>
            </a:r>
            <a:r>
              <a:rPr lang="ru-RU" sz="1600" dirty="0" smtClean="0">
                <a:latin typeface="Cambria" panose="02040503050406030204" pitchFamily="18" charset="0"/>
              </a:rPr>
              <a:t> К.</a:t>
            </a:r>
          </a:p>
          <a:p>
            <a:pPr marL="263525" indent="-263525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Cambria" panose="02040503050406030204" pitchFamily="18" charset="0"/>
              </a:rPr>
              <a:t>Поляризация: низкая (10 – 30%).</a:t>
            </a:r>
          </a:p>
          <a:p>
            <a:pPr marL="263525" indent="-263525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Cambria" panose="02040503050406030204" pitchFamily="18" charset="0"/>
              </a:rPr>
              <a:t>Время существования: до нескольких суток.</a:t>
            </a:r>
            <a:endParaRPr lang="en-US" sz="1600" dirty="0" smtClean="0">
              <a:latin typeface="Cambria" panose="02040503050406030204" pitchFamily="18" charset="0"/>
            </a:endParaRPr>
          </a:p>
          <a:p>
            <a:pPr marL="263525" indent="-263525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Cambria" panose="02040503050406030204" pitchFamily="18" charset="0"/>
              </a:rPr>
              <a:t>На высоких частотах спектр резко падает.</a:t>
            </a:r>
          </a:p>
          <a:p>
            <a:pPr marL="263525" indent="-263525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Cambria" panose="02040503050406030204" pitchFamily="18" charset="0"/>
              </a:rPr>
              <a:t>Высокая корреляция с вспышками: в </a:t>
            </a:r>
            <a:r>
              <a:rPr lang="ru-RU" sz="1600" dirty="0" smtClean="0">
                <a:latin typeface="Cambria"/>
              </a:rPr>
              <a:t>∼2/3 случаев перед мощной вспышкой наблюдался </a:t>
            </a:r>
            <a:r>
              <a:rPr lang="en-US" sz="1600" dirty="0" smtClean="0">
                <a:latin typeface="Cambria"/>
              </a:rPr>
              <a:t>NLS.</a:t>
            </a:r>
          </a:p>
          <a:p>
            <a:pPr marL="263525" indent="-263525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Cambria"/>
              </a:rPr>
              <a:t>Последние публикации:</a:t>
            </a:r>
          </a:p>
          <a:p>
            <a:pPr marL="263525"/>
            <a:r>
              <a:rPr lang="en-US" sz="1400" dirty="0" err="1" smtClean="0">
                <a:latin typeface="Cambria" panose="02040503050406030204" pitchFamily="18" charset="0"/>
              </a:rPr>
              <a:t>Yasnov</a:t>
            </a:r>
            <a:r>
              <a:rPr lang="en-US" sz="1400" dirty="0" smtClean="0">
                <a:latin typeface="Cambria" panose="02040503050406030204" pitchFamily="18" charset="0"/>
              </a:rPr>
              <a:t>, Solar Physics, 289, 1215, 2014.</a:t>
            </a:r>
          </a:p>
          <a:p>
            <a:pPr marL="263525"/>
            <a:r>
              <a:rPr lang="en-US" sz="1400" dirty="0" err="1" smtClean="0">
                <a:latin typeface="Cambria" panose="02040503050406030204" pitchFamily="18" charset="0"/>
              </a:rPr>
              <a:t>Bakunina</a:t>
            </a:r>
            <a:r>
              <a:rPr lang="en-US" sz="1400" dirty="0" smtClean="0">
                <a:latin typeface="Cambria" panose="02040503050406030204" pitchFamily="18" charset="0"/>
              </a:rPr>
              <a:t> et al., Solar Physics, 290, 37, 2015.</a:t>
            </a:r>
          </a:p>
          <a:p>
            <a:pPr marL="263525"/>
            <a:r>
              <a:rPr lang="en-US" sz="1400" dirty="0" smtClean="0">
                <a:latin typeface="Cambria" panose="02040503050406030204" pitchFamily="18" charset="0"/>
              </a:rPr>
              <a:t>Abramov-</a:t>
            </a:r>
            <a:r>
              <a:rPr lang="en-US" sz="1400" dirty="0" err="1" smtClean="0">
                <a:latin typeface="Cambria" panose="02040503050406030204" pitchFamily="18" charset="0"/>
              </a:rPr>
              <a:t>Maximov</a:t>
            </a:r>
            <a:r>
              <a:rPr lang="en-US" sz="1400" dirty="0" smtClean="0">
                <a:latin typeface="Cambria" panose="02040503050406030204" pitchFamily="18" charset="0"/>
              </a:rPr>
              <a:t> et al., Solar Physics, 290, 53, 2015.</a:t>
            </a:r>
            <a:endParaRPr lang="ru-RU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0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900000"/>
            <a:ext cx="4608512" cy="4320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900000"/>
            <a:ext cx="3456384" cy="4320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6000" y="7200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" panose="02040503050406030204" pitchFamily="18" charset="0"/>
              </a:rPr>
              <a:t>Результаты моделирования:</a:t>
            </a:r>
            <a:r>
              <a:rPr lang="ru-RU" dirty="0" smtClean="0">
                <a:latin typeface="Cambria" panose="02040503050406030204" pitchFamily="18" charset="0"/>
              </a:rPr>
              <a:t> изображения на 3 ГГц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00" y="5220000"/>
            <a:ext cx="460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сверху (в центре диска)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0000" y="5220000"/>
            <a:ext cx="345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сбоку (на лимбе)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6000" y="5633947"/>
            <a:ext cx="7020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доминирующий механизм: оптически толстое гирорезонансное</a:t>
            </a:r>
            <a:r>
              <a:rPr lang="en-US" sz="14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ru-RU" sz="14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излучение</a:t>
            </a:r>
            <a:endParaRPr lang="ru-RU" sz="1400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576000"/>
            <a:ext cx="7263711" cy="576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000" y="7200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" panose="02040503050406030204" pitchFamily="18" charset="0"/>
              </a:rPr>
              <a:t>Результаты моделирования:</a:t>
            </a:r>
            <a:r>
              <a:rPr lang="ru-RU" dirty="0" smtClean="0">
                <a:latin typeface="Cambria" panose="02040503050406030204" pitchFamily="18" charset="0"/>
              </a:rPr>
              <a:t> изображения на 3 ГГц</a:t>
            </a:r>
          </a:p>
        </p:txBody>
      </p:sp>
    </p:spTree>
    <p:extLst>
      <p:ext uri="{BB962C8B-B14F-4D97-AF65-F5344CB8AC3E}">
        <p14:creationId xmlns:p14="http://schemas.microsoft.com/office/powerpoint/2010/main" val="298259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000" y="7200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" panose="02040503050406030204" pitchFamily="18" charset="0"/>
              </a:rPr>
              <a:t>Результаты моделирования:</a:t>
            </a:r>
            <a:r>
              <a:rPr lang="ru-RU" dirty="0" smtClean="0">
                <a:latin typeface="Cambria" panose="02040503050406030204" pitchFamily="18" charset="0"/>
              </a:rPr>
              <a:t> локальные спектры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900000"/>
            <a:ext cx="4032000" cy="37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30151"/>
            <a:ext cx="4387484" cy="3349849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1943100" y="2132856"/>
            <a:ext cx="5005164" cy="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124075" y="2708920"/>
            <a:ext cx="4968205" cy="0"/>
          </a:xfrm>
          <a:prstGeom prst="straightConnector1">
            <a:avLst/>
          </a:prstGeom>
          <a:ln>
            <a:solidFill>
              <a:srgbClr val="0000C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7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000" y="7200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" panose="02040503050406030204" pitchFamily="18" charset="0"/>
              </a:rPr>
              <a:t>Выводы</a:t>
            </a:r>
            <a:endParaRPr lang="ru-RU" dirty="0" smtClean="0"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000" y="548680"/>
            <a:ext cx="86764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Cambria" panose="02040503050406030204" pitchFamily="18" charset="0"/>
              </a:rPr>
              <a:t>Токовые жгуты в активных областях могут быть ответственны за формирование микроволновых источников над нейтральными линиями.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Cambria" panose="02040503050406030204" pitchFamily="18" charset="0"/>
              </a:rPr>
              <a:t>Для оптически толстого излучения (гирорезонансного на 3-й гармонике) необходимо: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Cambria" panose="02040503050406030204" pitchFamily="18" charset="0"/>
              </a:rPr>
              <a:t>на 5.7 ГГц – 680 </a:t>
            </a:r>
            <a:r>
              <a:rPr lang="ru-RU" sz="1600" dirty="0" err="1" smtClean="0">
                <a:latin typeface="Cambria" panose="02040503050406030204" pitchFamily="18" charset="0"/>
              </a:rPr>
              <a:t>Гс</a:t>
            </a:r>
            <a:r>
              <a:rPr lang="ru-RU" sz="1600" dirty="0" smtClean="0">
                <a:latin typeface="Cambria" panose="02040503050406030204" pitchFamily="18" charset="0"/>
              </a:rPr>
              <a:t>;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Cambria" panose="02040503050406030204" pitchFamily="18" charset="0"/>
              </a:rPr>
              <a:t>на 17 ГГц – 2025 </a:t>
            </a:r>
            <a:r>
              <a:rPr lang="ru-RU" sz="1600" dirty="0" err="1" smtClean="0">
                <a:latin typeface="Cambria" panose="02040503050406030204" pitchFamily="18" charset="0"/>
              </a:rPr>
              <a:t>Гс</a:t>
            </a:r>
            <a:r>
              <a:rPr lang="ru-RU" sz="1600" dirty="0" smtClean="0">
                <a:latin typeface="Cambria" panose="02040503050406030204" pitchFamily="18" charset="0"/>
              </a:rPr>
              <a:t>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Cambria" panose="02040503050406030204" pitchFamily="18" charset="0"/>
              </a:rPr>
              <a:t>Магнитное поле в токовом жгуте может быть выше, чем следует из </a:t>
            </a:r>
            <a:r>
              <a:rPr lang="ru-RU" sz="1600" dirty="0" err="1" smtClean="0">
                <a:latin typeface="Cambria" panose="02040503050406030204" pitchFamily="18" charset="0"/>
              </a:rPr>
              <a:t>бессиловых</a:t>
            </a:r>
            <a:r>
              <a:rPr lang="ru-RU" sz="1600" dirty="0" smtClean="0">
                <a:latin typeface="Cambria" panose="02040503050406030204" pitchFamily="18" charset="0"/>
              </a:rPr>
              <a:t> экстраполяций (и даже выше, чем на фотосфере).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Cambria" panose="02040503050406030204" pitchFamily="18" charset="0"/>
              </a:rPr>
              <a:t>Гирорезонансный механизм излучения обеспечивает резкий спад спектра на частотах выше максимума.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Cambria" panose="02040503050406030204" pitchFamily="18" charset="0"/>
              </a:rPr>
              <a:t>Микроволновые источники с яркостной температурой </a:t>
            </a:r>
            <a:r>
              <a:rPr lang="ru-RU" sz="1600" dirty="0" smtClean="0">
                <a:latin typeface="Cambria"/>
              </a:rPr>
              <a:t>∼1 МК могут быть объяснены оптически тонким тормозным или гирорезонансным (на 4-й гармонике) излучением.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Cambria"/>
              </a:rPr>
              <a:t>Для яркостных температур ∼10 МК необходим вклад нетепловых электронов.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Cambria"/>
              </a:rPr>
              <a:t>Точное МГД моделирование занимает слишком много времени. Возможно, для исследования радиоизлучения будет достаточно приближенных моделей токовых жгутов.</a:t>
            </a:r>
            <a:endParaRPr lang="ru-RU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71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" y="540000"/>
            <a:ext cx="6011138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6000" y="7200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" panose="02040503050406030204" pitchFamily="18" charset="0"/>
              </a:rPr>
              <a:t>Наблюдения</a:t>
            </a:r>
            <a:r>
              <a:rPr lang="ru-RU" dirty="0" smtClean="0">
                <a:latin typeface="Cambria" panose="02040503050406030204" pitchFamily="18" charset="0"/>
              </a:rPr>
              <a:t>: компактный источник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44208" y="776950"/>
            <a:ext cx="23042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lphaLcParenR"/>
            </a:pPr>
            <a:r>
              <a:rPr lang="en-US" sz="1600" dirty="0" err="1" smtClean="0">
                <a:latin typeface="Cambria" panose="02040503050406030204" pitchFamily="18" charset="0"/>
              </a:rPr>
              <a:t>NoRH</a:t>
            </a:r>
            <a:r>
              <a:rPr lang="en-US" sz="1600" dirty="0" smtClean="0">
                <a:latin typeface="Cambria" panose="02040503050406030204" pitchFamily="18" charset="0"/>
              </a:rPr>
              <a:t>, 34 </a:t>
            </a:r>
            <a:r>
              <a:rPr lang="ru-RU" sz="1600" dirty="0" smtClean="0">
                <a:latin typeface="Cambria" panose="02040503050406030204" pitchFamily="18" charset="0"/>
              </a:rPr>
              <a:t>ГГц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LcParenR"/>
            </a:pPr>
            <a:r>
              <a:rPr lang="en-US" sz="1600" dirty="0" err="1" smtClean="0">
                <a:latin typeface="Cambria" panose="02040503050406030204" pitchFamily="18" charset="0"/>
              </a:rPr>
              <a:t>NoRH</a:t>
            </a:r>
            <a:r>
              <a:rPr lang="en-US" sz="1600" dirty="0" smtClean="0">
                <a:latin typeface="Cambria" panose="02040503050406030204" pitchFamily="18" charset="0"/>
              </a:rPr>
              <a:t>, 17 </a:t>
            </a:r>
            <a:r>
              <a:rPr lang="ru-RU" sz="1600" dirty="0" smtClean="0">
                <a:latin typeface="Cambria" panose="02040503050406030204" pitchFamily="18" charset="0"/>
              </a:rPr>
              <a:t>ГГц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LcParenR"/>
            </a:pPr>
            <a:r>
              <a:rPr lang="ru-RU" sz="1600" dirty="0" smtClean="0">
                <a:latin typeface="Cambria" panose="02040503050406030204" pitchFamily="18" charset="0"/>
              </a:rPr>
              <a:t>ССРТ (5.7 ГГц)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LcParenR"/>
            </a:pPr>
            <a:r>
              <a:rPr lang="en-US" sz="1600" dirty="0" smtClean="0">
                <a:latin typeface="Cambria" panose="02040503050406030204" pitchFamily="18" charset="0"/>
              </a:rPr>
              <a:t>SOHO/EIT, 195 Å</a:t>
            </a:r>
            <a:endParaRPr lang="ru-RU" sz="1600" dirty="0" smtClean="0">
              <a:latin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600" dirty="0" smtClean="0">
                <a:latin typeface="Cambria" panose="02040503050406030204" pitchFamily="18" charset="0"/>
              </a:rPr>
              <a:t>фон − </a:t>
            </a:r>
            <a:r>
              <a:rPr lang="en-US" sz="1600" dirty="0" smtClean="0">
                <a:latin typeface="Cambria" panose="02040503050406030204" pitchFamily="18" charset="0"/>
              </a:rPr>
              <a:t>SOHO/MDI</a:t>
            </a:r>
          </a:p>
          <a:p>
            <a:endParaRPr lang="en-US" sz="1400" dirty="0">
              <a:latin typeface="Cambria" panose="02040503050406030204" pitchFamily="18" charset="0"/>
            </a:endParaRPr>
          </a:p>
          <a:p>
            <a:r>
              <a:rPr lang="en-US" sz="1400" dirty="0" smtClean="0">
                <a:latin typeface="Cambria" panose="02040503050406030204" pitchFamily="18" charset="0"/>
              </a:rPr>
              <a:t>(</a:t>
            </a:r>
            <a:r>
              <a:rPr lang="en-US" sz="1400" dirty="0" err="1" smtClean="0">
                <a:latin typeface="Cambria" panose="02040503050406030204" pitchFamily="18" charset="0"/>
              </a:rPr>
              <a:t>Bakunina</a:t>
            </a:r>
            <a:r>
              <a:rPr lang="en-US" sz="1400" dirty="0" smtClean="0">
                <a:latin typeface="Cambria" panose="02040503050406030204" pitchFamily="18" charset="0"/>
              </a:rPr>
              <a:t> et al., 2015)</a:t>
            </a:r>
            <a:endParaRPr lang="ru-RU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3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" y="540000"/>
            <a:ext cx="6073184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6000" y="7200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" panose="02040503050406030204" pitchFamily="18" charset="0"/>
              </a:rPr>
              <a:t>Наблюдения</a:t>
            </a:r>
            <a:r>
              <a:rPr lang="ru-RU" dirty="0" smtClean="0">
                <a:latin typeface="Cambria" panose="02040503050406030204" pitchFamily="18" charset="0"/>
              </a:rPr>
              <a:t>: компактный источник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4208" y="776950"/>
            <a:ext cx="23042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lphaLcParenR"/>
            </a:pPr>
            <a:r>
              <a:rPr lang="en-US" sz="1600" dirty="0" err="1" smtClean="0">
                <a:latin typeface="Cambria" panose="02040503050406030204" pitchFamily="18" charset="0"/>
              </a:rPr>
              <a:t>NoRH</a:t>
            </a:r>
            <a:r>
              <a:rPr lang="en-US" sz="1600" dirty="0" smtClean="0">
                <a:latin typeface="Cambria" panose="02040503050406030204" pitchFamily="18" charset="0"/>
              </a:rPr>
              <a:t>, 34 </a:t>
            </a:r>
            <a:r>
              <a:rPr lang="ru-RU" sz="1600" dirty="0" smtClean="0">
                <a:latin typeface="Cambria" panose="02040503050406030204" pitchFamily="18" charset="0"/>
              </a:rPr>
              <a:t>ГГц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LcParenR"/>
            </a:pPr>
            <a:r>
              <a:rPr lang="en-US" sz="1600" dirty="0" err="1" smtClean="0">
                <a:latin typeface="Cambria" panose="02040503050406030204" pitchFamily="18" charset="0"/>
              </a:rPr>
              <a:t>NoRH</a:t>
            </a:r>
            <a:r>
              <a:rPr lang="en-US" sz="1600" dirty="0" smtClean="0">
                <a:latin typeface="Cambria" panose="02040503050406030204" pitchFamily="18" charset="0"/>
              </a:rPr>
              <a:t>, 17 </a:t>
            </a:r>
            <a:r>
              <a:rPr lang="ru-RU" sz="1600" dirty="0" smtClean="0">
                <a:latin typeface="Cambria" panose="02040503050406030204" pitchFamily="18" charset="0"/>
              </a:rPr>
              <a:t>ГГц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LcParenR"/>
            </a:pPr>
            <a:r>
              <a:rPr lang="ru-RU" sz="1600" dirty="0" smtClean="0">
                <a:latin typeface="Cambria" panose="02040503050406030204" pitchFamily="18" charset="0"/>
              </a:rPr>
              <a:t>ССРТ (5.7 ГГц)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LcParenR"/>
            </a:pPr>
            <a:r>
              <a:rPr lang="en-US" sz="1600" dirty="0" smtClean="0">
                <a:latin typeface="Cambria" panose="02040503050406030204" pitchFamily="18" charset="0"/>
              </a:rPr>
              <a:t>SOHO/EIT, 195 Å</a:t>
            </a:r>
            <a:endParaRPr lang="ru-RU" sz="1600" dirty="0" smtClean="0">
              <a:latin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600" dirty="0" smtClean="0">
                <a:latin typeface="Cambria" panose="02040503050406030204" pitchFamily="18" charset="0"/>
              </a:rPr>
              <a:t>фон − </a:t>
            </a:r>
            <a:r>
              <a:rPr lang="en-US" sz="1600" dirty="0" smtClean="0">
                <a:latin typeface="Cambria" panose="02040503050406030204" pitchFamily="18" charset="0"/>
              </a:rPr>
              <a:t>SOHO/MDI</a:t>
            </a:r>
          </a:p>
          <a:p>
            <a:endParaRPr lang="en-US" sz="1400" dirty="0">
              <a:latin typeface="Cambria" panose="02040503050406030204" pitchFamily="18" charset="0"/>
            </a:endParaRPr>
          </a:p>
          <a:p>
            <a:r>
              <a:rPr lang="en-US" sz="1400" dirty="0" smtClean="0">
                <a:latin typeface="Cambria" panose="02040503050406030204" pitchFamily="18" charset="0"/>
              </a:rPr>
              <a:t>(</a:t>
            </a:r>
            <a:r>
              <a:rPr lang="en-US" sz="1400" dirty="0" err="1" smtClean="0">
                <a:latin typeface="Cambria" panose="02040503050406030204" pitchFamily="18" charset="0"/>
              </a:rPr>
              <a:t>Bakunina</a:t>
            </a:r>
            <a:r>
              <a:rPr lang="en-US" sz="1400" dirty="0" smtClean="0">
                <a:latin typeface="Cambria" panose="02040503050406030204" pitchFamily="18" charset="0"/>
              </a:rPr>
              <a:t> et al., 2015)</a:t>
            </a:r>
            <a:endParaRPr lang="ru-RU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9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" y="540000"/>
            <a:ext cx="5870930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6000" y="7200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" panose="02040503050406030204" pitchFamily="18" charset="0"/>
              </a:rPr>
              <a:t>Наблюдения</a:t>
            </a:r>
            <a:r>
              <a:rPr lang="ru-RU" dirty="0" smtClean="0">
                <a:latin typeface="Cambria" panose="02040503050406030204" pitchFamily="18" charset="0"/>
              </a:rPr>
              <a:t>: источник типа гало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44208" y="776950"/>
            <a:ext cx="23042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lphaLcParenR"/>
            </a:pPr>
            <a:r>
              <a:rPr lang="en-US" sz="1600" dirty="0" err="1" smtClean="0">
                <a:latin typeface="Cambria" panose="02040503050406030204" pitchFamily="18" charset="0"/>
              </a:rPr>
              <a:t>NoRH</a:t>
            </a:r>
            <a:r>
              <a:rPr lang="en-US" sz="1600" dirty="0" smtClean="0">
                <a:latin typeface="Cambria" panose="02040503050406030204" pitchFamily="18" charset="0"/>
              </a:rPr>
              <a:t>, 34 </a:t>
            </a:r>
            <a:r>
              <a:rPr lang="ru-RU" sz="1600" dirty="0" smtClean="0">
                <a:latin typeface="Cambria" panose="02040503050406030204" pitchFamily="18" charset="0"/>
              </a:rPr>
              <a:t>ГГц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LcParenR"/>
            </a:pPr>
            <a:r>
              <a:rPr lang="en-US" sz="1600" dirty="0" err="1" smtClean="0">
                <a:latin typeface="Cambria" panose="02040503050406030204" pitchFamily="18" charset="0"/>
              </a:rPr>
              <a:t>NoRH</a:t>
            </a:r>
            <a:r>
              <a:rPr lang="en-US" sz="1600" dirty="0" smtClean="0">
                <a:latin typeface="Cambria" panose="02040503050406030204" pitchFamily="18" charset="0"/>
              </a:rPr>
              <a:t>, 17 </a:t>
            </a:r>
            <a:r>
              <a:rPr lang="ru-RU" sz="1600" dirty="0" smtClean="0">
                <a:latin typeface="Cambria" panose="02040503050406030204" pitchFamily="18" charset="0"/>
              </a:rPr>
              <a:t>ГГц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LcParenR"/>
            </a:pPr>
            <a:r>
              <a:rPr lang="ru-RU" sz="1600" dirty="0" smtClean="0">
                <a:latin typeface="Cambria" panose="02040503050406030204" pitchFamily="18" charset="0"/>
              </a:rPr>
              <a:t>ССРТ (5.7 ГГц)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LcParenR"/>
            </a:pPr>
            <a:r>
              <a:rPr lang="en-US" sz="1600" dirty="0" smtClean="0">
                <a:latin typeface="Cambria" panose="02040503050406030204" pitchFamily="18" charset="0"/>
              </a:rPr>
              <a:t>SOHO/EIT, 195 Å</a:t>
            </a:r>
            <a:endParaRPr lang="ru-RU" sz="1600" dirty="0" smtClean="0">
              <a:latin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600" dirty="0" smtClean="0">
                <a:latin typeface="Cambria" panose="02040503050406030204" pitchFamily="18" charset="0"/>
              </a:rPr>
              <a:t>фон − </a:t>
            </a:r>
            <a:r>
              <a:rPr lang="en-US" sz="1600" dirty="0" smtClean="0">
                <a:latin typeface="Cambria" panose="02040503050406030204" pitchFamily="18" charset="0"/>
              </a:rPr>
              <a:t>SOHO/MDI</a:t>
            </a:r>
          </a:p>
          <a:p>
            <a:endParaRPr lang="en-US" sz="1400" dirty="0">
              <a:latin typeface="Cambria" panose="02040503050406030204" pitchFamily="18" charset="0"/>
            </a:endParaRPr>
          </a:p>
          <a:p>
            <a:r>
              <a:rPr lang="en-US" sz="1400" dirty="0" smtClean="0">
                <a:latin typeface="Cambria" panose="02040503050406030204" pitchFamily="18" charset="0"/>
              </a:rPr>
              <a:t>(</a:t>
            </a:r>
            <a:r>
              <a:rPr lang="en-US" sz="1400" dirty="0" err="1" smtClean="0">
                <a:latin typeface="Cambria" panose="02040503050406030204" pitchFamily="18" charset="0"/>
              </a:rPr>
              <a:t>Bakunina</a:t>
            </a:r>
            <a:r>
              <a:rPr lang="en-US" sz="1400" dirty="0" smtClean="0">
                <a:latin typeface="Cambria" panose="02040503050406030204" pitchFamily="18" charset="0"/>
              </a:rPr>
              <a:t> et al., 2015)</a:t>
            </a:r>
            <a:endParaRPr lang="ru-RU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41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99" y="620688"/>
            <a:ext cx="33813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20688"/>
            <a:ext cx="3438525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6000" y="7200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" panose="02040503050406030204" pitchFamily="18" charset="0"/>
              </a:rPr>
              <a:t>Наблюдения</a:t>
            </a:r>
            <a:r>
              <a:rPr lang="ru-RU" dirty="0" smtClean="0">
                <a:latin typeface="Cambria" panose="02040503050406030204" pitchFamily="18" charset="0"/>
              </a:rPr>
              <a:t>: спектры РАТАН-600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3199" y="5016595"/>
            <a:ext cx="367072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latin typeface="Cambria" panose="02040503050406030204" pitchFamily="18" charset="0"/>
              </a:rPr>
              <a:t>A, C – </a:t>
            </a:r>
            <a:r>
              <a:rPr lang="ru-RU" sz="1600" dirty="0" err="1" smtClean="0">
                <a:latin typeface="Cambria" panose="02040503050406030204" pitchFamily="18" charset="0"/>
              </a:rPr>
              <a:t>пятенные</a:t>
            </a:r>
            <a:r>
              <a:rPr lang="ru-RU" sz="1600" dirty="0" smtClean="0">
                <a:latin typeface="Cambria" panose="02040503050406030204" pitchFamily="18" charset="0"/>
              </a:rPr>
              <a:t> источники</a:t>
            </a:r>
            <a:r>
              <a:rPr lang="en-US" sz="1600" dirty="0" smtClean="0">
                <a:latin typeface="Cambria" panose="02040503050406030204" pitchFamily="18" charset="0"/>
              </a:rPr>
              <a:t> (</a:t>
            </a:r>
            <a:r>
              <a:rPr lang="ru-RU" sz="1600" dirty="0" smtClean="0">
                <a:latin typeface="Cambria" panose="02040503050406030204" pitchFamily="18" charset="0"/>
              </a:rPr>
              <a:t>механизм: гирорезонансный)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Cambria" panose="02040503050406030204" pitchFamily="18" charset="0"/>
              </a:rPr>
              <a:t>B – NLS (</a:t>
            </a:r>
            <a:r>
              <a:rPr lang="ru-RU" sz="1600" dirty="0" smtClean="0">
                <a:latin typeface="Cambria" panose="02040503050406030204" pitchFamily="18" charset="0"/>
              </a:rPr>
              <a:t>механизм: </a:t>
            </a:r>
            <a:r>
              <a:rPr lang="en-US" sz="1600" dirty="0" smtClean="0">
                <a:latin typeface="Cambria" panose="02040503050406030204" pitchFamily="18" charset="0"/>
              </a:rPr>
              <a:t>free-free)</a:t>
            </a:r>
            <a:endParaRPr lang="ru-RU" sz="1600" dirty="0" smtClean="0">
              <a:latin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Cambria" panose="02040503050406030204" pitchFamily="18" charset="0"/>
              </a:rPr>
              <a:t>D – NLS (</a:t>
            </a:r>
            <a:r>
              <a:rPr lang="ru-RU" sz="1600" dirty="0" smtClean="0">
                <a:latin typeface="Cambria" panose="02040503050406030204" pitchFamily="18" charset="0"/>
              </a:rPr>
              <a:t>механизм: ?)</a:t>
            </a:r>
          </a:p>
          <a:p>
            <a:endParaRPr lang="ru-RU" sz="1400" dirty="0">
              <a:latin typeface="Cambria" panose="02040503050406030204" pitchFamily="18" charset="0"/>
            </a:endParaRPr>
          </a:p>
          <a:p>
            <a:r>
              <a:rPr lang="ru-RU" sz="1400" dirty="0" smtClean="0">
                <a:latin typeface="Cambria" panose="02040503050406030204" pitchFamily="18" charset="0"/>
              </a:rPr>
              <a:t>(</a:t>
            </a:r>
            <a:r>
              <a:rPr lang="en-US" sz="1400" dirty="0" err="1" smtClean="0">
                <a:latin typeface="Cambria" panose="02040503050406030204" pitchFamily="18" charset="0"/>
              </a:rPr>
              <a:t>Akhmedov</a:t>
            </a:r>
            <a:r>
              <a:rPr lang="en-US" sz="1400" dirty="0" smtClean="0">
                <a:latin typeface="Cambria" panose="02040503050406030204" pitchFamily="18" charset="0"/>
              </a:rPr>
              <a:t> et al., 1986)</a:t>
            </a:r>
            <a:endParaRPr lang="ru-RU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28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2" y="555902"/>
            <a:ext cx="1623904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60"/>
          <a:stretch/>
        </p:blipFill>
        <p:spPr bwMode="auto">
          <a:xfrm>
            <a:off x="2411760" y="555902"/>
            <a:ext cx="2201186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80" y="3660317"/>
            <a:ext cx="1642667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4" r="34290"/>
          <a:stretch/>
        </p:blipFill>
        <p:spPr bwMode="auto">
          <a:xfrm>
            <a:off x="2425544" y="3660317"/>
            <a:ext cx="2173617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6000" y="7200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" panose="02040503050406030204" pitchFamily="18" charset="0"/>
              </a:rPr>
              <a:t>Наблюдения</a:t>
            </a:r>
            <a:r>
              <a:rPr lang="ru-RU" dirty="0" smtClean="0">
                <a:latin typeface="Cambria" panose="02040503050406030204" pitchFamily="18" charset="0"/>
              </a:rPr>
              <a:t>: спектры РАТАН-600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60032" y="908720"/>
            <a:ext cx="273630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A – </a:t>
            </a:r>
            <a:r>
              <a:rPr lang="ru-RU" sz="1600" dirty="0" err="1" smtClean="0">
                <a:solidFill>
                  <a:srgbClr val="7030A0"/>
                </a:solidFill>
                <a:latin typeface="Cambria" panose="02040503050406030204" pitchFamily="18" charset="0"/>
              </a:rPr>
              <a:t>пятенный</a:t>
            </a:r>
            <a:r>
              <a:rPr lang="ru-RU" sz="16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 источник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N – NLS</a:t>
            </a:r>
            <a:endParaRPr lang="ru-RU" sz="16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4077072"/>
            <a:ext cx="273630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A – </a:t>
            </a:r>
            <a:r>
              <a:rPr lang="ru-RU" sz="1600" dirty="0" err="1" smtClean="0">
                <a:solidFill>
                  <a:srgbClr val="0000FF"/>
                </a:solidFill>
                <a:latin typeface="Cambria" panose="02040503050406030204" pitchFamily="18" charset="0"/>
              </a:rPr>
              <a:t>пятенный</a:t>
            </a:r>
            <a:r>
              <a:rPr lang="ru-RU" sz="16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 источник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N – NLS</a:t>
            </a:r>
          </a:p>
          <a:p>
            <a:endParaRPr lang="en-US" sz="1400" dirty="0">
              <a:latin typeface="Cambria" panose="02040503050406030204" pitchFamily="18" charset="0"/>
            </a:endParaRPr>
          </a:p>
          <a:p>
            <a:r>
              <a:rPr lang="en-US" sz="1400" dirty="0" smtClean="0">
                <a:latin typeface="Cambria" panose="02040503050406030204" pitchFamily="18" charset="0"/>
              </a:rPr>
              <a:t>(Abramov-</a:t>
            </a:r>
            <a:r>
              <a:rPr lang="en-US" sz="1400" dirty="0" err="1" smtClean="0">
                <a:latin typeface="Cambria" panose="02040503050406030204" pitchFamily="18" charset="0"/>
              </a:rPr>
              <a:t>Maximov</a:t>
            </a:r>
            <a:r>
              <a:rPr lang="en-US" sz="1400" dirty="0" smtClean="0">
                <a:latin typeface="Cambria" panose="02040503050406030204" pitchFamily="18" charset="0"/>
              </a:rPr>
              <a:t> et al., 2015)</a:t>
            </a:r>
            <a:endParaRPr lang="ru-RU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1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" y="540000"/>
            <a:ext cx="7956400" cy="364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6000" y="7200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" panose="02040503050406030204" pitchFamily="18" charset="0"/>
              </a:rPr>
              <a:t>Наблюдения</a:t>
            </a:r>
            <a:r>
              <a:rPr lang="ru-RU" dirty="0" smtClean="0">
                <a:latin typeface="Cambria" panose="02040503050406030204" pitchFamily="18" charset="0"/>
              </a:rPr>
              <a:t>: изображения </a:t>
            </a:r>
            <a:r>
              <a:rPr lang="en-US" dirty="0" err="1" smtClean="0">
                <a:latin typeface="Cambria" panose="02040503050406030204" pitchFamily="18" charset="0"/>
              </a:rPr>
              <a:t>NoRH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ru-RU" dirty="0" smtClean="0">
                <a:latin typeface="Cambria" panose="02040503050406030204" pitchFamily="18" charset="0"/>
              </a:rPr>
              <a:t>и спектры РАТАН-600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00" y="4365104"/>
            <a:ext cx="2304256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lphaLcParenR"/>
            </a:pPr>
            <a:r>
              <a:rPr lang="en-US" sz="1600" dirty="0" err="1" smtClean="0">
                <a:latin typeface="Cambria" panose="02040503050406030204" pitchFamily="18" charset="0"/>
              </a:rPr>
              <a:t>NoRH</a:t>
            </a:r>
            <a:r>
              <a:rPr lang="en-US" sz="1600" dirty="0" smtClean="0">
                <a:latin typeface="Cambria" panose="02040503050406030204" pitchFamily="18" charset="0"/>
              </a:rPr>
              <a:t>, 17 </a:t>
            </a:r>
            <a:r>
              <a:rPr lang="ru-RU" sz="1600" dirty="0" smtClean="0">
                <a:latin typeface="Cambria" panose="02040503050406030204" pitchFamily="18" charset="0"/>
              </a:rPr>
              <a:t>ГГц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LcParenR"/>
            </a:pPr>
            <a:r>
              <a:rPr lang="ru-RU" sz="1600" dirty="0" smtClean="0">
                <a:latin typeface="Cambria" panose="02040503050406030204" pitchFamily="18" charset="0"/>
              </a:rPr>
              <a:t>РАТАН-600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LcParenR"/>
            </a:pPr>
            <a:r>
              <a:rPr lang="ru-RU" sz="1600" dirty="0" smtClean="0">
                <a:latin typeface="Cambria" panose="02040503050406030204" pitchFamily="18" charset="0"/>
              </a:rPr>
              <a:t>РАТАН-600</a:t>
            </a:r>
          </a:p>
          <a:p>
            <a:pPr>
              <a:spcBef>
                <a:spcPts val="600"/>
              </a:spcBef>
            </a:pPr>
            <a:r>
              <a:rPr lang="ru-RU" sz="1600" dirty="0" smtClean="0">
                <a:latin typeface="Cambria" panose="02040503050406030204" pitchFamily="18" charset="0"/>
              </a:rPr>
              <a:t>фон − </a:t>
            </a:r>
            <a:r>
              <a:rPr lang="en-US" sz="1600" dirty="0" smtClean="0">
                <a:latin typeface="Cambria" panose="02040503050406030204" pitchFamily="18" charset="0"/>
              </a:rPr>
              <a:t>SOHO/MDI</a:t>
            </a:r>
          </a:p>
          <a:p>
            <a:endParaRPr lang="en-US" sz="1400" dirty="0">
              <a:latin typeface="Cambria" panose="02040503050406030204" pitchFamily="18" charset="0"/>
            </a:endParaRPr>
          </a:p>
          <a:p>
            <a:r>
              <a:rPr lang="en-US" sz="1400" dirty="0" smtClean="0">
                <a:latin typeface="Cambria" panose="02040503050406030204" pitchFamily="18" charset="0"/>
              </a:rPr>
              <a:t>(</a:t>
            </a:r>
            <a:r>
              <a:rPr lang="en-US" sz="1400" dirty="0" err="1" smtClean="0">
                <a:latin typeface="Cambria" panose="02040503050406030204" pitchFamily="18" charset="0"/>
              </a:rPr>
              <a:t>Bakunina</a:t>
            </a:r>
            <a:r>
              <a:rPr lang="en-US" sz="1400" dirty="0" smtClean="0">
                <a:latin typeface="Cambria" panose="02040503050406030204" pitchFamily="18" charset="0"/>
              </a:rPr>
              <a:t> et al., 2015)</a:t>
            </a:r>
            <a:endParaRPr lang="ru-RU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72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000" y="7200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" panose="02040503050406030204" pitchFamily="18" charset="0"/>
              </a:rPr>
              <a:t>Интерпретация</a:t>
            </a:r>
            <a:endParaRPr lang="ru-RU" dirty="0" smtClean="0"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054" y="572615"/>
            <a:ext cx="788533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anose="02040503050406030204" pitchFamily="18" charset="0"/>
              </a:rPr>
              <a:t>а) Гирорезонансное (тепловое) излучение.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dirty="0" smtClean="0">
                <a:latin typeface="Cambria" panose="02040503050406030204" pitchFamily="18" charset="0"/>
              </a:rPr>
              <a:t>    Проблемы: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mbria" panose="02040503050406030204" pitchFamily="18" charset="0"/>
              </a:rPr>
              <a:t>Необходима высокая температура плазмы (до 10 МК).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mbria" panose="02040503050406030204" pitchFamily="18" charset="0"/>
              </a:rPr>
              <a:t>Во многих случаях напряженность магнитного поля (оценка по экстраполяции или даже наблюдаемые значения на уровне фотосферы) недостаточна, чтобы обеспечить наблюдаемую частоту </a:t>
            </a:r>
            <a:r>
              <a:rPr lang="ru-RU" sz="1600" dirty="0" smtClean="0">
                <a:latin typeface="Cambria" panose="02040503050406030204" pitchFamily="18" charset="0"/>
              </a:rPr>
              <a:t>излучения</a:t>
            </a:r>
            <a:r>
              <a:rPr lang="en-US" sz="1600" dirty="0" smtClean="0">
                <a:latin typeface="Cambria" panose="02040503050406030204" pitchFamily="18" charset="0"/>
              </a:rPr>
              <a:t> (Sych, </a:t>
            </a:r>
            <a:r>
              <a:rPr lang="en-US" sz="1600" dirty="0" err="1" smtClean="0">
                <a:latin typeface="Cambria" panose="02040503050406030204" pitchFamily="18" charset="0"/>
              </a:rPr>
              <a:t>Uralov</a:t>
            </a:r>
            <a:r>
              <a:rPr lang="en-US" sz="1600" dirty="0" smtClean="0">
                <a:latin typeface="Cambria" panose="02040503050406030204" pitchFamily="18" charset="0"/>
              </a:rPr>
              <a:t>, and </a:t>
            </a:r>
            <a:r>
              <a:rPr lang="en-US" sz="1600" dirty="0" err="1" smtClean="0">
                <a:latin typeface="Cambria" panose="02040503050406030204" pitchFamily="18" charset="0"/>
              </a:rPr>
              <a:t>Korzhavin</a:t>
            </a:r>
            <a:r>
              <a:rPr lang="en-US" sz="1600" dirty="0" smtClean="0">
                <a:latin typeface="Cambria" panose="02040503050406030204" pitchFamily="18" charset="0"/>
              </a:rPr>
              <a:t> 1993; </a:t>
            </a:r>
            <a:r>
              <a:rPr lang="en-US" sz="1600" dirty="0" err="1" smtClean="0">
                <a:latin typeface="Cambria" panose="02040503050406030204" pitchFamily="18" charset="0"/>
              </a:rPr>
              <a:t>Uralov</a:t>
            </a:r>
            <a:r>
              <a:rPr lang="en-US" sz="1600" dirty="0" smtClean="0">
                <a:latin typeface="Cambria" panose="02040503050406030204" pitchFamily="18" charset="0"/>
              </a:rPr>
              <a:t>, </a:t>
            </a:r>
            <a:r>
              <a:rPr lang="en-US" sz="1600" dirty="0" err="1" smtClean="0">
                <a:latin typeface="Cambria" panose="02040503050406030204" pitchFamily="18" charset="0"/>
              </a:rPr>
              <a:t>Rudenko</a:t>
            </a:r>
            <a:r>
              <a:rPr lang="en-US" sz="1600" dirty="0" smtClean="0">
                <a:latin typeface="Cambria" panose="02040503050406030204" pitchFamily="18" charset="0"/>
              </a:rPr>
              <a:t>, and </a:t>
            </a:r>
            <a:r>
              <a:rPr lang="en-US" sz="1600" dirty="0" err="1" smtClean="0">
                <a:latin typeface="Cambria" panose="02040503050406030204" pitchFamily="18" charset="0"/>
              </a:rPr>
              <a:t>Rudenko</a:t>
            </a:r>
            <a:r>
              <a:rPr lang="en-US" sz="1600" dirty="0" smtClean="0">
                <a:latin typeface="Cambria" panose="02040503050406030204" pitchFamily="18" charset="0"/>
              </a:rPr>
              <a:t> 2006)</a:t>
            </a:r>
            <a:r>
              <a:rPr lang="ru-RU" sz="1600" dirty="0" smtClean="0">
                <a:latin typeface="Cambria" panose="02040503050406030204" pitchFamily="18" charset="0"/>
              </a:rPr>
              <a:t>.</a:t>
            </a:r>
            <a:endParaRPr lang="ru-RU" sz="1600" dirty="0" smtClean="0">
              <a:latin typeface="Cambria" panose="02040503050406030204" pitchFamily="18" charset="0"/>
            </a:endParaRPr>
          </a:p>
          <a:p>
            <a:pPr marL="0" lvl="1"/>
            <a:endParaRPr lang="ru-RU" sz="1600" dirty="0" smtClean="0">
              <a:latin typeface="Cambria" panose="02040503050406030204" pitchFamily="18" charset="0"/>
            </a:endParaRPr>
          </a:p>
          <a:p>
            <a:pPr marL="0" lvl="1"/>
            <a:r>
              <a:rPr lang="ru-RU" sz="1600" dirty="0" smtClean="0">
                <a:latin typeface="Cambria" panose="02040503050406030204" pitchFamily="18" charset="0"/>
              </a:rPr>
              <a:t>б) Гиросинхротронное (нетепловое) излучение.</a:t>
            </a:r>
          </a:p>
          <a:p>
            <a:pPr marL="0" lvl="1">
              <a:spcBef>
                <a:spcPts val="600"/>
              </a:spcBef>
            </a:pP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dirty="0" smtClean="0">
                <a:latin typeface="Cambria" panose="02040503050406030204" pitchFamily="18" charset="0"/>
              </a:rPr>
              <a:t>    Проблемы: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mbria" panose="02040503050406030204" pitchFamily="18" charset="0"/>
              </a:rPr>
              <a:t>Наблюдаемые спектры слишком крутые.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mbria" panose="02040503050406030204" pitchFamily="18" charset="0"/>
              </a:rPr>
              <a:t>Необходим стабильный долгоживущий источник ускоренных частиц.</a:t>
            </a:r>
            <a:endParaRPr lang="ru-RU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4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1017</Words>
  <Application>Microsoft Office PowerPoint</Application>
  <PresentationFormat>Экран (4:3)</PresentationFormat>
  <Paragraphs>153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Alexey</dc:creator>
  <cp:lastModifiedBy>Alexey</cp:lastModifiedBy>
  <cp:revision>74</cp:revision>
  <dcterms:created xsi:type="dcterms:W3CDTF">2016-10-26T05:24:14Z</dcterms:created>
  <dcterms:modified xsi:type="dcterms:W3CDTF">2016-11-02T02:02:03Z</dcterms:modified>
</cp:coreProperties>
</file>